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sldIdLst>
    <p:sldId id="259" r:id="rId2"/>
    <p:sldId id="258" r:id="rId3"/>
    <p:sldId id="262" r:id="rId4"/>
    <p:sldId id="274" r:id="rId5"/>
    <p:sldId id="279" r:id="rId6"/>
    <p:sldId id="263" r:id="rId7"/>
    <p:sldId id="270" r:id="rId8"/>
    <p:sldId id="264" r:id="rId9"/>
    <p:sldId id="275" r:id="rId10"/>
    <p:sldId id="256" r:id="rId11"/>
    <p:sldId id="278" r:id="rId12"/>
    <p:sldId id="276" r:id="rId13"/>
    <p:sldId id="265" r:id="rId14"/>
    <p:sldId id="266" r:id="rId15"/>
    <p:sldId id="282" r:id="rId16"/>
    <p:sldId id="283" r:id="rId17"/>
    <p:sldId id="284" r:id="rId18"/>
    <p:sldId id="285" r:id="rId19"/>
    <p:sldId id="286" r:id="rId20"/>
    <p:sldId id="287" r:id="rId21"/>
    <p:sldId id="288" r:id="rId22"/>
    <p:sldId id="289" r:id="rId23"/>
    <p:sldId id="271" r:id="rId24"/>
    <p:sldId id="272" r:id="rId25"/>
    <p:sldId id="268" r:id="rId26"/>
    <p:sldId id="26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 Conine" initials="CC" lastIdx="3" clrIdx="0">
    <p:extLst>
      <p:ext uri="{19B8F6BF-5375-455C-9EA6-DF929625EA0E}">
        <p15:presenceInfo xmlns:p15="http://schemas.microsoft.com/office/powerpoint/2012/main" userId="d6abf50df818a47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BB42"/>
    <a:srgbClr val="184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100"/>
    <p:restoredTop sz="94694"/>
  </p:normalViewPr>
  <p:slideViewPr>
    <p:cSldViewPr snapToGrid="0" snapToObjects="1">
      <p:cViewPr>
        <p:scale>
          <a:sx n="65" d="100"/>
          <a:sy n="65" d="100"/>
        </p:scale>
        <p:origin x="1336" y="15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3-16T10:38:20.201" idx="2">
    <p:pos x="3148" y="2561"/>
    <p:text>Devon - I think it is very important to explain WHY Specialty Courts do not and cannot fund the continuing special services that JF is funding. And that there is NO OTHER ORG in Houston doing this.</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B6CD60-497B-BB47-87AE-6EA1BF5B8544}" type="datetimeFigureOut">
              <a:rPr lang="en-US" smtClean="0"/>
              <a:pPr/>
              <a:t>4/1/22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83290207-0AEC-F045-9B60-928645B9C023}"/>
              </a:ext>
            </a:extLst>
          </p:cNvPr>
          <p:cNvPicPr>
            <a:picLocks noChangeAspect="1"/>
          </p:cNvPicPr>
          <p:nvPr userDrawn="1"/>
        </p:nvPicPr>
        <p:blipFill>
          <a:blip r:embed="rId2"/>
          <a:stretch>
            <a:fillRect/>
          </a:stretch>
        </p:blipFill>
        <p:spPr>
          <a:xfrm>
            <a:off x="838200" y="652033"/>
            <a:ext cx="3657600" cy="863600"/>
          </a:xfrm>
          <a:prstGeom prst="rect">
            <a:avLst/>
          </a:prstGeom>
        </p:spPr>
      </p:pic>
    </p:spTree>
    <p:extLst>
      <p:ext uri="{BB962C8B-B14F-4D97-AF65-F5344CB8AC3E}">
        <p14:creationId xmlns:p14="http://schemas.microsoft.com/office/powerpoint/2010/main" val="3383723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B6CD60-497B-BB47-87AE-6EA1BF5B8544}" type="datetimeFigureOut">
              <a:rPr lang="en-US" smtClean="0"/>
              <a:t>4/1/22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A9879-E33B-B441-87C5-861E3F077523}" type="slidenum">
              <a:rPr lang="en-US" smtClean="0"/>
              <a:t>‹#›</a:t>
            </a:fld>
            <a:endParaRPr lang="en-US"/>
          </a:p>
        </p:txBody>
      </p:sp>
      <p:pic>
        <p:nvPicPr>
          <p:cNvPr id="7" name="Picture 6">
            <a:extLst>
              <a:ext uri="{FF2B5EF4-FFF2-40B4-BE49-F238E27FC236}">
                <a16:creationId xmlns:a16="http://schemas.microsoft.com/office/drawing/2014/main" id="{6408F704-5D4C-884D-9B4E-A09838A6221D}"/>
              </a:ext>
            </a:extLst>
          </p:cNvPr>
          <p:cNvPicPr>
            <a:picLocks noChangeAspect="1"/>
          </p:cNvPicPr>
          <p:nvPr userDrawn="1"/>
        </p:nvPicPr>
        <p:blipFill>
          <a:blip r:embed="rId2"/>
          <a:stretch>
            <a:fillRect/>
          </a:stretch>
        </p:blipFill>
        <p:spPr>
          <a:xfrm>
            <a:off x="8375414" y="416443"/>
            <a:ext cx="2978386" cy="703230"/>
          </a:xfrm>
          <a:prstGeom prst="rect">
            <a:avLst/>
          </a:prstGeom>
        </p:spPr>
      </p:pic>
    </p:spTree>
    <p:extLst>
      <p:ext uri="{BB962C8B-B14F-4D97-AF65-F5344CB8AC3E}">
        <p14:creationId xmlns:p14="http://schemas.microsoft.com/office/powerpoint/2010/main" val="2063889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B6CD60-497B-BB47-87AE-6EA1BF5B8544}" type="datetimeFigureOut">
              <a:rPr lang="en-US" smtClean="0"/>
              <a:t>4/1/22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A9879-E33B-B441-87C5-861E3F077523}" type="slidenum">
              <a:rPr lang="en-US" smtClean="0"/>
              <a:t>‹#›</a:t>
            </a:fld>
            <a:endParaRPr lang="en-US"/>
          </a:p>
        </p:txBody>
      </p:sp>
      <p:pic>
        <p:nvPicPr>
          <p:cNvPr id="7" name="Picture 6">
            <a:extLst>
              <a:ext uri="{FF2B5EF4-FFF2-40B4-BE49-F238E27FC236}">
                <a16:creationId xmlns:a16="http://schemas.microsoft.com/office/drawing/2014/main" id="{1E47258F-7F05-3848-BC5A-B683F1FC2FC7}"/>
              </a:ext>
            </a:extLst>
          </p:cNvPr>
          <p:cNvPicPr>
            <a:picLocks noChangeAspect="1"/>
          </p:cNvPicPr>
          <p:nvPr userDrawn="1"/>
        </p:nvPicPr>
        <p:blipFill>
          <a:blip r:embed="rId2"/>
          <a:stretch>
            <a:fillRect/>
          </a:stretch>
        </p:blipFill>
        <p:spPr>
          <a:xfrm rot="5400000">
            <a:off x="10017007" y="1502703"/>
            <a:ext cx="2978386" cy="703230"/>
          </a:xfrm>
          <a:prstGeom prst="rect">
            <a:avLst/>
          </a:prstGeom>
        </p:spPr>
      </p:pic>
    </p:spTree>
    <p:extLst>
      <p:ext uri="{BB962C8B-B14F-4D97-AF65-F5344CB8AC3E}">
        <p14:creationId xmlns:p14="http://schemas.microsoft.com/office/powerpoint/2010/main" val="934867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B6CD60-497B-BB47-87AE-6EA1BF5B8544}" type="datetimeFigureOut">
              <a:rPr lang="en-US" smtClean="0"/>
              <a:t>4/1/22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A9879-E33B-B441-87C5-861E3F077523}" type="slidenum">
              <a:rPr lang="en-US" smtClean="0"/>
              <a:t>‹#›</a:t>
            </a:fld>
            <a:endParaRPr lang="en-US"/>
          </a:p>
        </p:txBody>
      </p:sp>
      <p:pic>
        <p:nvPicPr>
          <p:cNvPr id="7" name="Picture 6">
            <a:extLst>
              <a:ext uri="{FF2B5EF4-FFF2-40B4-BE49-F238E27FC236}">
                <a16:creationId xmlns:a16="http://schemas.microsoft.com/office/drawing/2014/main" id="{C8E6383E-EDD5-A049-95F6-AE757734FF0A}"/>
              </a:ext>
            </a:extLst>
          </p:cNvPr>
          <p:cNvPicPr>
            <a:picLocks noChangeAspect="1"/>
          </p:cNvPicPr>
          <p:nvPr userDrawn="1"/>
        </p:nvPicPr>
        <p:blipFill>
          <a:blip r:embed="rId2"/>
          <a:stretch>
            <a:fillRect/>
          </a:stretch>
        </p:blipFill>
        <p:spPr>
          <a:xfrm>
            <a:off x="8375414" y="416443"/>
            <a:ext cx="2978386" cy="703230"/>
          </a:xfrm>
          <a:prstGeom prst="rect">
            <a:avLst/>
          </a:prstGeom>
        </p:spPr>
      </p:pic>
    </p:spTree>
    <p:extLst>
      <p:ext uri="{BB962C8B-B14F-4D97-AF65-F5344CB8AC3E}">
        <p14:creationId xmlns:p14="http://schemas.microsoft.com/office/powerpoint/2010/main" val="131462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B6CD60-497B-BB47-87AE-6EA1BF5B8544}" type="datetimeFigureOut">
              <a:rPr lang="en-US" smtClean="0"/>
              <a:t>4/1/22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A9879-E33B-B441-87C5-861E3F077523}" type="slidenum">
              <a:rPr lang="en-US" smtClean="0"/>
              <a:t>‹#›</a:t>
            </a:fld>
            <a:endParaRPr lang="en-US"/>
          </a:p>
        </p:txBody>
      </p:sp>
      <p:pic>
        <p:nvPicPr>
          <p:cNvPr id="7" name="Picture 6">
            <a:extLst>
              <a:ext uri="{FF2B5EF4-FFF2-40B4-BE49-F238E27FC236}">
                <a16:creationId xmlns:a16="http://schemas.microsoft.com/office/drawing/2014/main" id="{E1BD23E9-1ADA-A944-A3CC-F840E79AAE6B}"/>
              </a:ext>
            </a:extLst>
          </p:cNvPr>
          <p:cNvPicPr>
            <a:picLocks noChangeAspect="1"/>
          </p:cNvPicPr>
          <p:nvPr userDrawn="1"/>
        </p:nvPicPr>
        <p:blipFill>
          <a:blip r:embed="rId2"/>
          <a:stretch>
            <a:fillRect/>
          </a:stretch>
        </p:blipFill>
        <p:spPr>
          <a:xfrm>
            <a:off x="8375414" y="416443"/>
            <a:ext cx="2978386" cy="703230"/>
          </a:xfrm>
          <a:prstGeom prst="rect">
            <a:avLst/>
          </a:prstGeom>
        </p:spPr>
      </p:pic>
    </p:spTree>
    <p:extLst>
      <p:ext uri="{BB962C8B-B14F-4D97-AF65-F5344CB8AC3E}">
        <p14:creationId xmlns:p14="http://schemas.microsoft.com/office/powerpoint/2010/main" val="1021875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B6CD60-497B-BB47-87AE-6EA1BF5B8544}" type="datetimeFigureOut">
              <a:rPr lang="en-US" smtClean="0"/>
              <a:t>4/1/22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A9879-E33B-B441-87C5-861E3F077523}" type="slidenum">
              <a:rPr lang="en-US" smtClean="0"/>
              <a:t>‹#›</a:t>
            </a:fld>
            <a:endParaRPr lang="en-US"/>
          </a:p>
        </p:txBody>
      </p:sp>
      <p:pic>
        <p:nvPicPr>
          <p:cNvPr id="8" name="Picture 7">
            <a:extLst>
              <a:ext uri="{FF2B5EF4-FFF2-40B4-BE49-F238E27FC236}">
                <a16:creationId xmlns:a16="http://schemas.microsoft.com/office/drawing/2014/main" id="{B6DB8BF8-B7CC-704B-9437-F8E8E1FA7400}"/>
              </a:ext>
            </a:extLst>
          </p:cNvPr>
          <p:cNvPicPr>
            <a:picLocks noChangeAspect="1"/>
          </p:cNvPicPr>
          <p:nvPr userDrawn="1"/>
        </p:nvPicPr>
        <p:blipFill>
          <a:blip r:embed="rId2"/>
          <a:stretch>
            <a:fillRect/>
          </a:stretch>
        </p:blipFill>
        <p:spPr>
          <a:xfrm>
            <a:off x="8375414" y="416443"/>
            <a:ext cx="2978386" cy="703230"/>
          </a:xfrm>
          <a:prstGeom prst="rect">
            <a:avLst/>
          </a:prstGeom>
        </p:spPr>
      </p:pic>
    </p:spTree>
    <p:extLst>
      <p:ext uri="{BB962C8B-B14F-4D97-AF65-F5344CB8AC3E}">
        <p14:creationId xmlns:p14="http://schemas.microsoft.com/office/powerpoint/2010/main" val="386822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B6CD60-497B-BB47-87AE-6EA1BF5B8544}" type="datetimeFigureOut">
              <a:rPr lang="en-US" smtClean="0"/>
              <a:t>4/1/22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BA9879-E33B-B441-87C5-861E3F077523}" type="slidenum">
              <a:rPr lang="en-US" smtClean="0"/>
              <a:t>‹#›</a:t>
            </a:fld>
            <a:endParaRPr lang="en-US"/>
          </a:p>
        </p:txBody>
      </p:sp>
      <p:pic>
        <p:nvPicPr>
          <p:cNvPr id="10" name="Picture 9">
            <a:extLst>
              <a:ext uri="{FF2B5EF4-FFF2-40B4-BE49-F238E27FC236}">
                <a16:creationId xmlns:a16="http://schemas.microsoft.com/office/drawing/2014/main" id="{B8E73369-A8C5-5648-BFA3-01D5C1D14FDD}"/>
              </a:ext>
            </a:extLst>
          </p:cNvPr>
          <p:cNvPicPr>
            <a:picLocks noChangeAspect="1"/>
          </p:cNvPicPr>
          <p:nvPr userDrawn="1"/>
        </p:nvPicPr>
        <p:blipFill>
          <a:blip r:embed="rId2"/>
          <a:stretch>
            <a:fillRect/>
          </a:stretch>
        </p:blipFill>
        <p:spPr>
          <a:xfrm>
            <a:off x="8375414" y="416443"/>
            <a:ext cx="2978386" cy="703230"/>
          </a:xfrm>
          <a:prstGeom prst="rect">
            <a:avLst/>
          </a:prstGeom>
        </p:spPr>
      </p:pic>
    </p:spTree>
    <p:extLst>
      <p:ext uri="{BB962C8B-B14F-4D97-AF65-F5344CB8AC3E}">
        <p14:creationId xmlns:p14="http://schemas.microsoft.com/office/powerpoint/2010/main" val="1544839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B6CD60-497B-BB47-87AE-6EA1BF5B8544}" type="datetimeFigureOut">
              <a:rPr lang="en-US" smtClean="0"/>
              <a:t>4/1/22</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BA9879-E33B-B441-87C5-861E3F077523}" type="slidenum">
              <a:rPr lang="en-US" smtClean="0"/>
              <a:t>‹#›</a:t>
            </a:fld>
            <a:endParaRPr lang="en-US"/>
          </a:p>
        </p:txBody>
      </p:sp>
      <p:pic>
        <p:nvPicPr>
          <p:cNvPr id="6" name="Picture 5">
            <a:extLst>
              <a:ext uri="{FF2B5EF4-FFF2-40B4-BE49-F238E27FC236}">
                <a16:creationId xmlns:a16="http://schemas.microsoft.com/office/drawing/2014/main" id="{03DD2BAB-1135-A949-99F9-607867F916CE}"/>
              </a:ext>
            </a:extLst>
          </p:cNvPr>
          <p:cNvPicPr>
            <a:picLocks noChangeAspect="1"/>
          </p:cNvPicPr>
          <p:nvPr userDrawn="1"/>
        </p:nvPicPr>
        <p:blipFill>
          <a:blip r:embed="rId2"/>
          <a:stretch>
            <a:fillRect/>
          </a:stretch>
        </p:blipFill>
        <p:spPr>
          <a:xfrm>
            <a:off x="8375414" y="416443"/>
            <a:ext cx="2978386" cy="703230"/>
          </a:xfrm>
          <a:prstGeom prst="rect">
            <a:avLst/>
          </a:prstGeom>
        </p:spPr>
      </p:pic>
    </p:spTree>
    <p:extLst>
      <p:ext uri="{BB962C8B-B14F-4D97-AF65-F5344CB8AC3E}">
        <p14:creationId xmlns:p14="http://schemas.microsoft.com/office/powerpoint/2010/main" val="1635722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B6CD60-497B-BB47-87AE-6EA1BF5B8544}" type="datetimeFigureOut">
              <a:rPr lang="en-US" smtClean="0"/>
              <a:t>4/1/22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BA9879-E33B-B441-87C5-861E3F077523}" type="slidenum">
              <a:rPr lang="en-US" smtClean="0"/>
              <a:t>‹#›</a:t>
            </a:fld>
            <a:endParaRPr lang="en-US"/>
          </a:p>
        </p:txBody>
      </p:sp>
      <p:pic>
        <p:nvPicPr>
          <p:cNvPr id="5" name="Picture 4">
            <a:extLst>
              <a:ext uri="{FF2B5EF4-FFF2-40B4-BE49-F238E27FC236}">
                <a16:creationId xmlns:a16="http://schemas.microsoft.com/office/drawing/2014/main" id="{9366D9F3-604D-CF47-8D11-FDD27A540E60}"/>
              </a:ext>
            </a:extLst>
          </p:cNvPr>
          <p:cNvPicPr>
            <a:picLocks noChangeAspect="1"/>
          </p:cNvPicPr>
          <p:nvPr userDrawn="1"/>
        </p:nvPicPr>
        <p:blipFill>
          <a:blip r:embed="rId2"/>
          <a:stretch>
            <a:fillRect/>
          </a:stretch>
        </p:blipFill>
        <p:spPr>
          <a:xfrm>
            <a:off x="8375414" y="416443"/>
            <a:ext cx="2978386" cy="703230"/>
          </a:xfrm>
          <a:prstGeom prst="rect">
            <a:avLst/>
          </a:prstGeom>
        </p:spPr>
      </p:pic>
    </p:spTree>
    <p:extLst>
      <p:ext uri="{BB962C8B-B14F-4D97-AF65-F5344CB8AC3E}">
        <p14:creationId xmlns:p14="http://schemas.microsoft.com/office/powerpoint/2010/main" val="1412986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B6CD60-497B-BB47-87AE-6EA1BF5B8544}" type="datetimeFigureOut">
              <a:rPr lang="en-US" smtClean="0"/>
              <a:t>4/1/22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A9879-E33B-B441-87C5-861E3F077523}" type="slidenum">
              <a:rPr lang="en-US" smtClean="0"/>
              <a:t>‹#›</a:t>
            </a:fld>
            <a:endParaRPr lang="en-US"/>
          </a:p>
        </p:txBody>
      </p:sp>
      <p:pic>
        <p:nvPicPr>
          <p:cNvPr id="8" name="Picture 7">
            <a:extLst>
              <a:ext uri="{FF2B5EF4-FFF2-40B4-BE49-F238E27FC236}">
                <a16:creationId xmlns:a16="http://schemas.microsoft.com/office/drawing/2014/main" id="{0B6667E3-E785-6A49-B078-CD720A311B9B}"/>
              </a:ext>
            </a:extLst>
          </p:cNvPr>
          <p:cNvPicPr>
            <a:picLocks noChangeAspect="1"/>
          </p:cNvPicPr>
          <p:nvPr userDrawn="1"/>
        </p:nvPicPr>
        <p:blipFill>
          <a:blip r:embed="rId2"/>
          <a:stretch>
            <a:fillRect/>
          </a:stretch>
        </p:blipFill>
        <p:spPr>
          <a:xfrm>
            <a:off x="8375414" y="416443"/>
            <a:ext cx="2978386" cy="703230"/>
          </a:xfrm>
          <a:prstGeom prst="rect">
            <a:avLst/>
          </a:prstGeom>
        </p:spPr>
      </p:pic>
    </p:spTree>
    <p:extLst>
      <p:ext uri="{BB962C8B-B14F-4D97-AF65-F5344CB8AC3E}">
        <p14:creationId xmlns:p14="http://schemas.microsoft.com/office/powerpoint/2010/main" val="1351378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B6CD60-497B-BB47-87AE-6EA1BF5B8544}" type="datetimeFigureOut">
              <a:rPr lang="en-US" smtClean="0"/>
              <a:t>4/1/22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A9879-E33B-B441-87C5-861E3F077523}" type="slidenum">
              <a:rPr lang="en-US" smtClean="0"/>
              <a:t>‹#›</a:t>
            </a:fld>
            <a:endParaRPr lang="en-US"/>
          </a:p>
        </p:txBody>
      </p:sp>
      <p:pic>
        <p:nvPicPr>
          <p:cNvPr id="8" name="Picture 7">
            <a:extLst>
              <a:ext uri="{FF2B5EF4-FFF2-40B4-BE49-F238E27FC236}">
                <a16:creationId xmlns:a16="http://schemas.microsoft.com/office/drawing/2014/main" id="{7DC4287E-B9DA-424C-802F-BFC15FE8F5D4}"/>
              </a:ext>
            </a:extLst>
          </p:cNvPr>
          <p:cNvPicPr>
            <a:picLocks noChangeAspect="1"/>
          </p:cNvPicPr>
          <p:nvPr userDrawn="1"/>
        </p:nvPicPr>
        <p:blipFill>
          <a:blip r:embed="rId2"/>
          <a:stretch>
            <a:fillRect/>
          </a:stretch>
        </p:blipFill>
        <p:spPr>
          <a:xfrm>
            <a:off x="8375414" y="416443"/>
            <a:ext cx="2978386" cy="703230"/>
          </a:xfrm>
          <a:prstGeom prst="rect">
            <a:avLst/>
          </a:prstGeom>
        </p:spPr>
      </p:pic>
    </p:spTree>
    <p:extLst>
      <p:ext uri="{BB962C8B-B14F-4D97-AF65-F5344CB8AC3E}">
        <p14:creationId xmlns:p14="http://schemas.microsoft.com/office/powerpoint/2010/main" val="3652668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B6CD60-497B-BB47-87AE-6EA1BF5B8544}" type="datetimeFigureOut">
              <a:rPr lang="en-US" smtClean="0"/>
              <a:t>4/1/22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BA9879-E33B-B441-87C5-861E3F077523}" type="slidenum">
              <a:rPr lang="en-US" smtClean="0"/>
              <a:t>‹#›</a:t>
            </a:fld>
            <a:endParaRPr lang="en-US"/>
          </a:p>
        </p:txBody>
      </p:sp>
    </p:spTree>
    <p:extLst>
      <p:ext uri="{BB962C8B-B14F-4D97-AF65-F5344CB8AC3E}">
        <p14:creationId xmlns:p14="http://schemas.microsoft.com/office/powerpoint/2010/main" val="13733245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09CF5E-308E-874F-AD8B-3DC7C4A64D6B}"/>
              </a:ext>
            </a:extLst>
          </p:cNvPr>
          <p:cNvSpPr>
            <a:spLocks noGrp="1"/>
          </p:cNvSpPr>
          <p:nvPr>
            <p:ph type="ctrTitle"/>
          </p:nvPr>
        </p:nvSpPr>
        <p:spPr/>
        <p:txBody>
          <a:bodyPr>
            <a:normAutofit fontScale="90000"/>
          </a:bodyPr>
          <a:lstStyle/>
          <a:p>
            <a:br>
              <a:rPr lang="en-US" dirty="0"/>
            </a:br>
            <a:br>
              <a:rPr lang="en-US" dirty="0"/>
            </a:br>
            <a:r>
              <a:rPr lang="en-US" b="1" dirty="0"/>
              <a:t>Overview of Justice Forward </a:t>
            </a:r>
            <a:br>
              <a:rPr lang="en-US" dirty="0"/>
            </a:br>
            <a:endParaRPr lang="en-US" dirty="0"/>
          </a:p>
        </p:txBody>
      </p:sp>
      <p:sp>
        <p:nvSpPr>
          <p:cNvPr id="5" name="Subtitle 4">
            <a:extLst>
              <a:ext uri="{FF2B5EF4-FFF2-40B4-BE49-F238E27FC236}">
                <a16:creationId xmlns:a16="http://schemas.microsoft.com/office/drawing/2014/main" id="{F8F30A6F-D3A5-7E41-9E11-CC994A6E5AD0}"/>
              </a:ext>
            </a:extLst>
          </p:cNvPr>
          <p:cNvSpPr>
            <a:spLocks noGrp="1"/>
          </p:cNvSpPr>
          <p:nvPr>
            <p:ph type="subTitle" idx="1"/>
          </p:nvPr>
        </p:nvSpPr>
        <p:spPr/>
        <p:txBody>
          <a:bodyPr>
            <a:normAutofit/>
          </a:bodyPr>
          <a:lstStyle/>
          <a:p>
            <a:r>
              <a:rPr lang="en-US" sz="3200" dirty="0"/>
              <a:t>Where We’ve Been and Where We’re Going</a:t>
            </a:r>
          </a:p>
        </p:txBody>
      </p:sp>
    </p:spTree>
    <p:extLst>
      <p:ext uri="{BB962C8B-B14F-4D97-AF65-F5344CB8AC3E}">
        <p14:creationId xmlns:p14="http://schemas.microsoft.com/office/powerpoint/2010/main" val="2225031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D87145-C57D-4B2E-99C8-9761397227C1}"/>
              </a:ext>
            </a:extLst>
          </p:cNvPr>
          <p:cNvSpPr/>
          <p:nvPr/>
        </p:nvSpPr>
        <p:spPr>
          <a:xfrm>
            <a:off x="4749552" y="1313896"/>
            <a:ext cx="1535837" cy="782460"/>
          </a:xfrm>
          <a:prstGeom prst="rect">
            <a:avLst/>
          </a:prstGeom>
          <a:solidFill>
            <a:schemeClr val="accent6">
              <a:lumMod val="20000"/>
              <a:lumOff val="80000"/>
            </a:schemeClr>
          </a:solidFill>
          <a:ln>
            <a:solidFill>
              <a:srgbClr val="0070C0"/>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600" dirty="0"/>
              <a:t>Board of Directors</a:t>
            </a:r>
          </a:p>
        </p:txBody>
      </p:sp>
      <p:sp>
        <p:nvSpPr>
          <p:cNvPr id="8" name="Rectangle 7">
            <a:extLst>
              <a:ext uri="{FF2B5EF4-FFF2-40B4-BE49-F238E27FC236}">
                <a16:creationId xmlns:a16="http://schemas.microsoft.com/office/drawing/2014/main" id="{EEA12749-148D-4741-8F02-8610EE2AE25F}"/>
              </a:ext>
            </a:extLst>
          </p:cNvPr>
          <p:cNvSpPr/>
          <p:nvPr/>
        </p:nvSpPr>
        <p:spPr>
          <a:xfrm>
            <a:off x="4745115" y="2707690"/>
            <a:ext cx="1526958" cy="914398"/>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President and Chief Executive Officer</a:t>
            </a:r>
          </a:p>
        </p:txBody>
      </p:sp>
      <p:sp>
        <p:nvSpPr>
          <p:cNvPr id="12" name="Rectangle 11">
            <a:extLst>
              <a:ext uri="{FF2B5EF4-FFF2-40B4-BE49-F238E27FC236}">
                <a16:creationId xmlns:a16="http://schemas.microsoft.com/office/drawing/2014/main" id="{A0967C93-4262-445D-8A7E-C8F904F9E2F3}"/>
              </a:ext>
            </a:extLst>
          </p:cNvPr>
          <p:cNvSpPr/>
          <p:nvPr/>
        </p:nvSpPr>
        <p:spPr>
          <a:xfrm>
            <a:off x="4749554" y="5351016"/>
            <a:ext cx="1519190" cy="737836"/>
          </a:xfrm>
          <a:prstGeom prst="rect">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Program Director</a:t>
            </a:r>
          </a:p>
        </p:txBody>
      </p:sp>
      <p:cxnSp>
        <p:nvCxnSpPr>
          <p:cNvPr id="27" name="Straight Arrow Connector 26">
            <a:extLst>
              <a:ext uri="{FF2B5EF4-FFF2-40B4-BE49-F238E27FC236}">
                <a16:creationId xmlns:a16="http://schemas.microsoft.com/office/drawing/2014/main" id="{9314E2E0-6AD3-496C-8180-F86073D00E2D}"/>
              </a:ext>
            </a:extLst>
          </p:cNvPr>
          <p:cNvCxnSpPr>
            <a:cxnSpLocks/>
            <a:stCxn id="4" idx="2"/>
            <a:endCxn id="8" idx="0"/>
          </p:cNvCxnSpPr>
          <p:nvPr/>
        </p:nvCxnSpPr>
        <p:spPr>
          <a:xfrm flipH="1">
            <a:off x="5508594" y="2096356"/>
            <a:ext cx="8877" cy="611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C8966E2-A412-41B6-A0FE-C62FDA983903}"/>
              </a:ext>
            </a:extLst>
          </p:cNvPr>
          <p:cNvCxnSpPr>
            <a:cxnSpLocks/>
          </p:cNvCxnSpPr>
          <p:nvPr/>
        </p:nvCxnSpPr>
        <p:spPr>
          <a:xfrm>
            <a:off x="5512477" y="3429000"/>
            <a:ext cx="555" cy="1922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42126C0E-571D-445C-B1F8-FF0931AE5EDC}"/>
              </a:ext>
            </a:extLst>
          </p:cNvPr>
          <p:cNvSpPr/>
          <p:nvPr/>
        </p:nvSpPr>
        <p:spPr>
          <a:xfrm>
            <a:off x="7821225" y="3542193"/>
            <a:ext cx="2166154" cy="701330"/>
          </a:xfrm>
          <a:prstGeom prst="rect">
            <a:avLst/>
          </a:prstGeom>
          <a:solidFill>
            <a:schemeClr val="accent5">
              <a:lumMod val="20000"/>
              <a:lumOff val="80000"/>
            </a:schemeClr>
          </a:solidFill>
          <a:ln>
            <a:solidFill>
              <a:srgbClr val="0070C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a:t>Court Alliance Council (CAC)</a:t>
            </a:r>
          </a:p>
        </p:txBody>
      </p:sp>
      <p:cxnSp>
        <p:nvCxnSpPr>
          <p:cNvPr id="30" name="Straight Arrow Connector 29">
            <a:extLst>
              <a:ext uri="{FF2B5EF4-FFF2-40B4-BE49-F238E27FC236}">
                <a16:creationId xmlns:a16="http://schemas.microsoft.com/office/drawing/2014/main" id="{8176B745-5AE1-4370-B328-C7449CB90AEA}"/>
              </a:ext>
            </a:extLst>
          </p:cNvPr>
          <p:cNvCxnSpPr/>
          <p:nvPr/>
        </p:nvCxnSpPr>
        <p:spPr>
          <a:xfrm>
            <a:off x="5517471" y="3923927"/>
            <a:ext cx="230375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C786449-E9EA-46E6-BAC7-BC221FA79245}"/>
              </a:ext>
            </a:extLst>
          </p:cNvPr>
          <p:cNvCxnSpPr>
            <a:cxnSpLocks/>
            <a:stCxn id="55" idx="2"/>
          </p:cNvCxnSpPr>
          <p:nvPr/>
        </p:nvCxnSpPr>
        <p:spPr>
          <a:xfrm>
            <a:off x="8904302" y="4243523"/>
            <a:ext cx="0" cy="355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2220EAB-EE59-4465-8582-EAC9D0F1C34B}"/>
              </a:ext>
            </a:extLst>
          </p:cNvPr>
          <p:cNvCxnSpPr>
            <a:cxnSpLocks/>
          </p:cNvCxnSpPr>
          <p:nvPr/>
        </p:nvCxnSpPr>
        <p:spPr>
          <a:xfrm flipH="1">
            <a:off x="7732450" y="4616381"/>
            <a:ext cx="2254929" cy="0"/>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4DDE143C-A7D8-44CA-9E09-E0E950675275}"/>
              </a:ext>
            </a:extLst>
          </p:cNvPr>
          <p:cNvCxnSpPr>
            <a:cxnSpLocks/>
          </p:cNvCxnSpPr>
          <p:nvPr/>
        </p:nvCxnSpPr>
        <p:spPr>
          <a:xfrm>
            <a:off x="7732450" y="4625257"/>
            <a:ext cx="0" cy="216292"/>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4ED6633-A372-45CA-99F9-91028D2AC87D}"/>
              </a:ext>
            </a:extLst>
          </p:cNvPr>
          <p:cNvCxnSpPr>
            <a:cxnSpLocks/>
          </p:cNvCxnSpPr>
          <p:nvPr/>
        </p:nvCxnSpPr>
        <p:spPr>
          <a:xfrm>
            <a:off x="9960190" y="4625257"/>
            <a:ext cx="0" cy="282867"/>
          </a:xfrm>
          <a:prstGeom prst="line">
            <a:avLst/>
          </a:prstGeom>
        </p:spPr>
        <p:style>
          <a:lnRef idx="1">
            <a:schemeClr val="accent1"/>
          </a:lnRef>
          <a:fillRef idx="0">
            <a:schemeClr val="accent1"/>
          </a:fillRef>
          <a:effectRef idx="0">
            <a:schemeClr val="accent1"/>
          </a:effectRef>
          <a:fontRef idx="minor">
            <a:schemeClr val="tx1"/>
          </a:fontRef>
        </p:style>
      </p:cxnSp>
      <p:sp>
        <p:nvSpPr>
          <p:cNvPr id="47" name="Rectangle: Rounded Corners 46">
            <a:extLst>
              <a:ext uri="{FF2B5EF4-FFF2-40B4-BE49-F238E27FC236}">
                <a16:creationId xmlns:a16="http://schemas.microsoft.com/office/drawing/2014/main" id="{6E901CE2-1779-43B3-BD7D-7E7D17E8388F}"/>
              </a:ext>
            </a:extLst>
          </p:cNvPr>
          <p:cNvSpPr/>
          <p:nvPr/>
        </p:nvSpPr>
        <p:spPr>
          <a:xfrm>
            <a:off x="7032226" y="4873852"/>
            <a:ext cx="1650138" cy="77555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solidFill>
                  <a:schemeClr val="tx1"/>
                </a:solidFill>
              </a:rPr>
              <a:t> 18 Harris County Specialty Courts</a:t>
            </a:r>
          </a:p>
        </p:txBody>
      </p:sp>
      <p:sp>
        <p:nvSpPr>
          <p:cNvPr id="48" name="Rectangle: Rounded Corners 47">
            <a:extLst>
              <a:ext uri="{FF2B5EF4-FFF2-40B4-BE49-F238E27FC236}">
                <a16:creationId xmlns:a16="http://schemas.microsoft.com/office/drawing/2014/main" id="{E6572896-8E3D-445A-9AFB-6B4322CB92FE}"/>
              </a:ext>
            </a:extLst>
          </p:cNvPr>
          <p:cNvSpPr/>
          <p:nvPr/>
        </p:nvSpPr>
        <p:spPr>
          <a:xfrm>
            <a:off x="9117369" y="4873852"/>
            <a:ext cx="1740020" cy="70133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dirty="0">
                <a:solidFill>
                  <a:schemeClr val="tx1"/>
                </a:solidFill>
              </a:rPr>
              <a:t>2 Galveston County Specialty Courts</a:t>
            </a:r>
          </a:p>
        </p:txBody>
      </p:sp>
      <p:sp>
        <p:nvSpPr>
          <p:cNvPr id="51" name="Rectangle 50">
            <a:extLst>
              <a:ext uri="{FF2B5EF4-FFF2-40B4-BE49-F238E27FC236}">
                <a16:creationId xmlns:a16="http://schemas.microsoft.com/office/drawing/2014/main" id="{1B9A3D7F-F23E-4F68-917F-5919E183907D}"/>
              </a:ext>
            </a:extLst>
          </p:cNvPr>
          <p:cNvSpPr/>
          <p:nvPr/>
        </p:nvSpPr>
        <p:spPr>
          <a:xfrm>
            <a:off x="2725447" y="4243523"/>
            <a:ext cx="1473138" cy="74572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bg2">
                    <a:lumMod val="25000"/>
                  </a:schemeClr>
                </a:solidFill>
                <a:effectLst>
                  <a:outerShdw blurRad="38100" dist="19050" dir="2700000" algn="tl" rotWithShape="0">
                    <a:schemeClr val="dk1">
                      <a:alpha val="40000"/>
                    </a:schemeClr>
                  </a:outerShdw>
                </a:effectLst>
              </a:rPr>
              <a:t>Admin Assistant</a:t>
            </a:r>
          </a:p>
        </p:txBody>
      </p:sp>
      <p:cxnSp>
        <p:nvCxnSpPr>
          <p:cNvPr id="54" name="Straight Arrow Connector 53">
            <a:extLst>
              <a:ext uri="{FF2B5EF4-FFF2-40B4-BE49-F238E27FC236}">
                <a16:creationId xmlns:a16="http://schemas.microsoft.com/office/drawing/2014/main" id="{3D963EAD-3D8A-4C79-B67D-8BDE6793B507}"/>
              </a:ext>
            </a:extLst>
          </p:cNvPr>
          <p:cNvCxnSpPr/>
          <p:nvPr/>
        </p:nvCxnSpPr>
        <p:spPr>
          <a:xfrm flipH="1">
            <a:off x="4198585" y="4563122"/>
            <a:ext cx="13100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0338C4D8-28DB-47E8-9AEC-3DB477520797}"/>
              </a:ext>
            </a:extLst>
          </p:cNvPr>
          <p:cNvSpPr/>
          <p:nvPr/>
        </p:nvSpPr>
        <p:spPr>
          <a:xfrm>
            <a:off x="6996160" y="5892319"/>
            <a:ext cx="1650138" cy="70700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t>Clients &amp; Graduates</a:t>
            </a:r>
          </a:p>
        </p:txBody>
      </p:sp>
      <p:cxnSp>
        <p:nvCxnSpPr>
          <p:cNvPr id="90" name="Straight Connector 89">
            <a:extLst>
              <a:ext uri="{FF2B5EF4-FFF2-40B4-BE49-F238E27FC236}">
                <a16:creationId xmlns:a16="http://schemas.microsoft.com/office/drawing/2014/main" id="{52DFB23B-F875-4E29-9393-4883EB1739FA}"/>
              </a:ext>
            </a:extLst>
          </p:cNvPr>
          <p:cNvCxnSpPr/>
          <p:nvPr/>
        </p:nvCxnSpPr>
        <p:spPr>
          <a:xfrm>
            <a:off x="7732450" y="5649403"/>
            <a:ext cx="0" cy="242916"/>
          </a:xfrm>
          <a:prstGeom prst="line">
            <a:avLst/>
          </a:prstGeom>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AB825F9C-F483-4090-855F-D22AA6ACFDB8}"/>
              </a:ext>
            </a:extLst>
          </p:cNvPr>
          <p:cNvSpPr/>
          <p:nvPr/>
        </p:nvSpPr>
        <p:spPr>
          <a:xfrm>
            <a:off x="9196152" y="5823777"/>
            <a:ext cx="1576623" cy="769872"/>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t>Clients &amp; Graduates</a:t>
            </a:r>
          </a:p>
        </p:txBody>
      </p:sp>
      <p:cxnSp>
        <p:nvCxnSpPr>
          <p:cNvPr id="94" name="Straight Connector 93">
            <a:extLst>
              <a:ext uri="{FF2B5EF4-FFF2-40B4-BE49-F238E27FC236}">
                <a16:creationId xmlns:a16="http://schemas.microsoft.com/office/drawing/2014/main" id="{3446B99C-CD14-41BE-AB6A-5225C94BA7BF}"/>
              </a:ext>
            </a:extLst>
          </p:cNvPr>
          <p:cNvCxnSpPr>
            <a:cxnSpLocks/>
            <a:stCxn id="48" idx="2"/>
            <a:endCxn id="92" idx="0"/>
          </p:cNvCxnSpPr>
          <p:nvPr/>
        </p:nvCxnSpPr>
        <p:spPr>
          <a:xfrm flipH="1">
            <a:off x="9984464" y="5575182"/>
            <a:ext cx="2915" cy="248595"/>
          </a:xfrm>
          <a:prstGeom prst="line">
            <a:avLst/>
          </a:prstGeom>
        </p:spPr>
        <p:style>
          <a:lnRef idx="1">
            <a:schemeClr val="accent1"/>
          </a:lnRef>
          <a:fillRef idx="0">
            <a:schemeClr val="accent1"/>
          </a:fillRef>
          <a:effectRef idx="0">
            <a:schemeClr val="accent1"/>
          </a:effectRef>
          <a:fontRef idx="minor">
            <a:schemeClr val="tx1"/>
          </a:fontRef>
        </p:style>
      </p:cxnSp>
      <p:sp>
        <p:nvSpPr>
          <p:cNvPr id="97" name="Title 96">
            <a:extLst>
              <a:ext uri="{FF2B5EF4-FFF2-40B4-BE49-F238E27FC236}">
                <a16:creationId xmlns:a16="http://schemas.microsoft.com/office/drawing/2014/main" id="{9601B73A-1F96-41BC-A6D3-33A6CA34A647}"/>
              </a:ext>
            </a:extLst>
          </p:cNvPr>
          <p:cNvSpPr>
            <a:spLocks noGrp="1"/>
          </p:cNvSpPr>
          <p:nvPr>
            <p:ph type="title" idx="4294967295"/>
          </p:nvPr>
        </p:nvSpPr>
        <p:spPr>
          <a:xfrm>
            <a:off x="0" y="112713"/>
            <a:ext cx="10096500" cy="409575"/>
          </a:xfrm>
        </p:spPr>
        <p:txBody>
          <a:bodyPr>
            <a:normAutofit fontScale="90000"/>
          </a:bodyPr>
          <a:lstStyle/>
          <a:p>
            <a:pPr algn="ctr"/>
            <a:r>
              <a:rPr lang="en-US" sz="3600" b="1" dirty="0"/>
              <a:t> Organizational Chart</a:t>
            </a:r>
          </a:p>
        </p:txBody>
      </p:sp>
    </p:spTree>
    <p:extLst>
      <p:ext uri="{BB962C8B-B14F-4D97-AF65-F5344CB8AC3E}">
        <p14:creationId xmlns:p14="http://schemas.microsoft.com/office/powerpoint/2010/main" val="424059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85EC9-91BE-6346-9771-053D3F3EABCD}"/>
              </a:ext>
            </a:extLst>
          </p:cNvPr>
          <p:cNvSpPr>
            <a:spLocks noGrp="1"/>
          </p:cNvSpPr>
          <p:nvPr>
            <p:ph type="title"/>
          </p:nvPr>
        </p:nvSpPr>
        <p:spPr/>
        <p:txBody>
          <a:bodyPr/>
          <a:lstStyle/>
          <a:p>
            <a:r>
              <a:rPr lang="en-US" b="1" u="sng" dirty="0"/>
              <a:t>Processing Requests </a:t>
            </a:r>
          </a:p>
        </p:txBody>
      </p:sp>
      <p:sp>
        <p:nvSpPr>
          <p:cNvPr id="3" name="Content Placeholder 2">
            <a:extLst>
              <a:ext uri="{FF2B5EF4-FFF2-40B4-BE49-F238E27FC236}">
                <a16:creationId xmlns:a16="http://schemas.microsoft.com/office/drawing/2014/main" id="{186F173B-B0C7-EC40-9F88-2AFA593AA09B}"/>
              </a:ext>
            </a:extLst>
          </p:cNvPr>
          <p:cNvSpPr>
            <a:spLocks noGrp="1"/>
          </p:cNvSpPr>
          <p:nvPr>
            <p:ph idx="1"/>
          </p:nvPr>
        </p:nvSpPr>
        <p:spPr/>
        <p:txBody>
          <a:bodyPr>
            <a:normAutofit/>
          </a:bodyPr>
          <a:lstStyle/>
          <a:p>
            <a:endParaRPr lang="en-US" dirty="0"/>
          </a:p>
          <a:p>
            <a:r>
              <a:rPr lang="en-US" dirty="0"/>
              <a:t>CAC Assistance Request Forms</a:t>
            </a:r>
          </a:p>
          <a:p>
            <a:pPr marL="0" indent="0">
              <a:buNone/>
            </a:pPr>
            <a:endParaRPr lang="en-US" dirty="0"/>
          </a:p>
          <a:p>
            <a:r>
              <a:rPr lang="en-US" dirty="0"/>
              <a:t>Client Online Request Forms</a:t>
            </a:r>
          </a:p>
          <a:p>
            <a:endParaRPr lang="en-US" dirty="0"/>
          </a:p>
          <a:p>
            <a:r>
              <a:rPr lang="en-US" dirty="0"/>
              <a:t>Monetary Thresholds</a:t>
            </a:r>
          </a:p>
          <a:p>
            <a:pPr marL="0" indent="0">
              <a:buNone/>
            </a:pPr>
            <a:endParaRPr lang="en-US" dirty="0"/>
          </a:p>
          <a:p>
            <a:pPr marL="457200" lvl="1" indent="0">
              <a:buNone/>
            </a:pPr>
            <a:endParaRPr lang="en-US" dirty="0"/>
          </a:p>
          <a:p>
            <a:pPr lvl="1"/>
            <a:endParaRPr lang="en-US" dirty="0"/>
          </a:p>
          <a:p>
            <a:pPr lvl="1"/>
            <a:endParaRPr lang="en-US" dirty="0"/>
          </a:p>
          <a:p>
            <a:pPr marL="457200" lvl="1" indent="0">
              <a:buNone/>
            </a:pPr>
            <a:endParaRPr lang="en-US" dirty="0"/>
          </a:p>
        </p:txBody>
      </p:sp>
    </p:spTree>
    <p:extLst>
      <p:ext uri="{BB962C8B-B14F-4D97-AF65-F5344CB8AC3E}">
        <p14:creationId xmlns:p14="http://schemas.microsoft.com/office/powerpoint/2010/main" val="1199110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DFB91-C641-5B43-8B13-2B15C2D81C7D}"/>
              </a:ext>
            </a:extLst>
          </p:cNvPr>
          <p:cNvSpPr>
            <a:spLocks noGrp="1"/>
          </p:cNvSpPr>
          <p:nvPr>
            <p:ph type="title"/>
          </p:nvPr>
        </p:nvSpPr>
        <p:spPr/>
        <p:txBody>
          <a:bodyPr/>
          <a:lstStyle/>
          <a:p>
            <a:r>
              <a:rPr lang="en-US" b="1" u="sng" dirty="0"/>
              <a:t>New Brand and Tagline</a:t>
            </a:r>
          </a:p>
        </p:txBody>
      </p:sp>
      <p:pic>
        <p:nvPicPr>
          <p:cNvPr id="9" name="Content Placeholder 8" descr="A picture containing logo&#10;&#10;Description automatically generated">
            <a:extLst>
              <a:ext uri="{FF2B5EF4-FFF2-40B4-BE49-F238E27FC236}">
                <a16:creationId xmlns:a16="http://schemas.microsoft.com/office/drawing/2014/main" id="{D9458897-F7A0-EF42-ABC8-3B913DEED0BA}"/>
              </a:ext>
            </a:extLst>
          </p:cNvPr>
          <p:cNvPicPr>
            <a:picLocks noGrp="1" noChangeAspect="1"/>
          </p:cNvPicPr>
          <p:nvPr>
            <p:ph idx="1"/>
          </p:nvPr>
        </p:nvPicPr>
        <p:blipFill>
          <a:blip r:embed="rId2"/>
          <a:stretch>
            <a:fillRect/>
          </a:stretch>
        </p:blipFill>
        <p:spPr>
          <a:xfrm>
            <a:off x="838200" y="1928844"/>
            <a:ext cx="10515600" cy="4144899"/>
          </a:xfrm>
        </p:spPr>
      </p:pic>
    </p:spTree>
    <p:extLst>
      <p:ext uri="{BB962C8B-B14F-4D97-AF65-F5344CB8AC3E}">
        <p14:creationId xmlns:p14="http://schemas.microsoft.com/office/powerpoint/2010/main" val="3467488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E8F7B-3E72-1A46-8462-10E5C6FE4EE0}"/>
              </a:ext>
            </a:extLst>
          </p:cNvPr>
          <p:cNvSpPr>
            <a:spLocks noGrp="1"/>
          </p:cNvSpPr>
          <p:nvPr>
            <p:ph type="title"/>
          </p:nvPr>
        </p:nvSpPr>
        <p:spPr/>
        <p:txBody>
          <a:bodyPr/>
          <a:lstStyle/>
          <a:p>
            <a:r>
              <a:rPr lang="en-US" b="1" u="sng" dirty="0"/>
              <a:t>Areas of Assistance	</a:t>
            </a:r>
          </a:p>
        </p:txBody>
      </p:sp>
      <p:sp>
        <p:nvSpPr>
          <p:cNvPr id="3" name="Content Placeholder 2">
            <a:extLst>
              <a:ext uri="{FF2B5EF4-FFF2-40B4-BE49-F238E27FC236}">
                <a16:creationId xmlns:a16="http://schemas.microsoft.com/office/drawing/2014/main" id="{C7F46548-2330-E243-A997-9C0ACE88C237}"/>
              </a:ext>
            </a:extLst>
          </p:cNvPr>
          <p:cNvSpPr>
            <a:spLocks noGrp="1"/>
          </p:cNvSpPr>
          <p:nvPr>
            <p:ph idx="1"/>
          </p:nvPr>
        </p:nvSpPr>
        <p:spPr/>
        <p:txBody>
          <a:bodyPr>
            <a:normAutofit fontScale="85000" lnSpcReduction="20000"/>
          </a:bodyPr>
          <a:lstStyle/>
          <a:p>
            <a:r>
              <a:rPr lang="en-US" dirty="0"/>
              <a:t>Transitional Housing</a:t>
            </a:r>
          </a:p>
          <a:p>
            <a:endParaRPr lang="en-US" dirty="0"/>
          </a:p>
          <a:p>
            <a:r>
              <a:rPr lang="en-US" dirty="0"/>
              <a:t>Counseling</a:t>
            </a:r>
          </a:p>
          <a:p>
            <a:endParaRPr lang="en-US" dirty="0"/>
          </a:p>
          <a:p>
            <a:r>
              <a:rPr lang="en-US" dirty="0"/>
              <a:t>Transportation</a:t>
            </a:r>
          </a:p>
          <a:p>
            <a:endParaRPr lang="en-US" dirty="0"/>
          </a:p>
          <a:p>
            <a:r>
              <a:rPr lang="en-US" dirty="0"/>
              <a:t>Incentive Gift Cards</a:t>
            </a:r>
          </a:p>
          <a:p>
            <a:pPr marL="0" indent="0">
              <a:buNone/>
            </a:pPr>
            <a:endParaRPr lang="en-US" dirty="0"/>
          </a:p>
          <a:p>
            <a:r>
              <a:rPr lang="en-US" dirty="0"/>
              <a:t>Tuition Assistance/Scholarships</a:t>
            </a:r>
          </a:p>
          <a:p>
            <a:pPr marL="0" indent="0">
              <a:buNone/>
            </a:pPr>
            <a:endParaRPr lang="en-US" dirty="0"/>
          </a:p>
          <a:p>
            <a:r>
              <a:rPr lang="en-US" dirty="0"/>
              <a:t>Emergency Assistance</a:t>
            </a:r>
          </a:p>
        </p:txBody>
      </p:sp>
    </p:spTree>
    <p:extLst>
      <p:ext uri="{BB962C8B-B14F-4D97-AF65-F5344CB8AC3E}">
        <p14:creationId xmlns:p14="http://schemas.microsoft.com/office/powerpoint/2010/main" val="2148475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C7540-2165-894F-A098-E601062E2C96}"/>
              </a:ext>
            </a:extLst>
          </p:cNvPr>
          <p:cNvSpPr>
            <a:spLocks noGrp="1"/>
          </p:cNvSpPr>
          <p:nvPr>
            <p:ph type="title"/>
          </p:nvPr>
        </p:nvSpPr>
        <p:spPr/>
        <p:txBody>
          <a:bodyPr/>
          <a:lstStyle/>
          <a:p>
            <a:r>
              <a:rPr lang="en-US" b="1" u="sng" dirty="0"/>
              <a:t>The Shift To Programming</a:t>
            </a:r>
          </a:p>
        </p:txBody>
      </p:sp>
      <p:sp>
        <p:nvSpPr>
          <p:cNvPr id="3" name="Content Placeholder 2">
            <a:extLst>
              <a:ext uri="{FF2B5EF4-FFF2-40B4-BE49-F238E27FC236}">
                <a16:creationId xmlns:a16="http://schemas.microsoft.com/office/drawing/2014/main" id="{B266D9F1-8B9A-A94A-B5F1-E0CA0596C5BC}"/>
              </a:ext>
            </a:extLst>
          </p:cNvPr>
          <p:cNvSpPr>
            <a:spLocks noGrp="1"/>
          </p:cNvSpPr>
          <p:nvPr>
            <p:ph idx="1"/>
          </p:nvPr>
        </p:nvSpPr>
        <p:spPr/>
        <p:txBody>
          <a:bodyPr/>
          <a:lstStyle/>
          <a:p>
            <a:endParaRPr lang="en-US" dirty="0"/>
          </a:p>
          <a:p>
            <a:pPr marL="0" indent="0">
              <a:buNone/>
            </a:pPr>
            <a:r>
              <a:rPr lang="en-US" sz="3600" dirty="0"/>
              <a:t>Kids Moving Forward</a:t>
            </a:r>
          </a:p>
          <a:p>
            <a:pPr marL="0" indent="0">
              <a:buNone/>
            </a:pPr>
            <a:endParaRPr lang="en-US" sz="3600" dirty="0"/>
          </a:p>
          <a:p>
            <a:pPr marL="0" indent="0">
              <a:buNone/>
            </a:pPr>
            <a:endParaRPr lang="en-US" sz="3600" dirty="0"/>
          </a:p>
          <a:p>
            <a:pPr marL="0" indent="0">
              <a:buNone/>
            </a:pPr>
            <a:r>
              <a:rPr lang="en-US" sz="3600" dirty="0"/>
              <a:t>Clear Path Forward</a:t>
            </a:r>
          </a:p>
          <a:p>
            <a:endParaRPr lang="en-US" dirty="0"/>
          </a:p>
        </p:txBody>
      </p:sp>
    </p:spTree>
    <p:extLst>
      <p:ext uri="{BB962C8B-B14F-4D97-AF65-F5344CB8AC3E}">
        <p14:creationId xmlns:p14="http://schemas.microsoft.com/office/powerpoint/2010/main" val="52457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83D9C-5C83-574B-8593-1C66E8C71B71}"/>
              </a:ext>
            </a:extLst>
          </p:cNvPr>
          <p:cNvSpPr>
            <a:spLocks noGrp="1"/>
          </p:cNvSpPr>
          <p:nvPr>
            <p:ph type="title"/>
          </p:nvPr>
        </p:nvSpPr>
        <p:spPr/>
        <p:txBody>
          <a:bodyPr/>
          <a:lstStyle/>
          <a:p>
            <a:r>
              <a:rPr lang="en-US" b="1" u="sng" dirty="0"/>
              <a:t>2022 Programs</a:t>
            </a:r>
          </a:p>
        </p:txBody>
      </p:sp>
      <p:pic>
        <p:nvPicPr>
          <p:cNvPr id="5" name="Content Placeholder 4" descr="Chart, bubble chart&#10;&#10;Description automatically generated">
            <a:extLst>
              <a:ext uri="{FF2B5EF4-FFF2-40B4-BE49-F238E27FC236}">
                <a16:creationId xmlns:a16="http://schemas.microsoft.com/office/drawing/2014/main" id="{EC505C5B-B3BB-E14A-B98E-2D2EE4A850DC}"/>
              </a:ext>
            </a:extLst>
          </p:cNvPr>
          <p:cNvPicPr>
            <a:picLocks noGrp="1" noChangeAspect="1"/>
          </p:cNvPicPr>
          <p:nvPr>
            <p:ph idx="1"/>
          </p:nvPr>
        </p:nvPicPr>
        <p:blipFill>
          <a:blip r:embed="rId2"/>
          <a:stretch>
            <a:fillRect/>
          </a:stretch>
        </p:blipFill>
        <p:spPr>
          <a:xfrm>
            <a:off x="3192083" y="1825625"/>
            <a:ext cx="5807833" cy="4351338"/>
          </a:xfrm>
        </p:spPr>
      </p:pic>
    </p:spTree>
    <p:extLst>
      <p:ext uri="{BB962C8B-B14F-4D97-AF65-F5344CB8AC3E}">
        <p14:creationId xmlns:p14="http://schemas.microsoft.com/office/powerpoint/2010/main" val="3120206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0868E-B96F-3F48-8DE4-5C94FAF850DA}"/>
              </a:ext>
            </a:extLst>
          </p:cNvPr>
          <p:cNvSpPr>
            <a:spLocks noGrp="1"/>
          </p:cNvSpPr>
          <p:nvPr>
            <p:ph type="title"/>
          </p:nvPr>
        </p:nvSpPr>
        <p:spPr/>
        <p:txBody>
          <a:bodyPr/>
          <a:lstStyle/>
          <a:p>
            <a:r>
              <a:rPr lang="en-US" b="1" u="sng" dirty="0"/>
              <a:t>The Partners</a:t>
            </a:r>
          </a:p>
        </p:txBody>
      </p:sp>
      <p:pic>
        <p:nvPicPr>
          <p:cNvPr id="5" name="Content Placeholder 4" descr="Logo, company name&#10;&#10;Description automatically generated">
            <a:extLst>
              <a:ext uri="{FF2B5EF4-FFF2-40B4-BE49-F238E27FC236}">
                <a16:creationId xmlns:a16="http://schemas.microsoft.com/office/drawing/2014/main" id="{CE124D93-D0F2-E046-BA50-16F0957AAA72}"/>
              </a:ext>
            </a:extLst>
          </p:cNvPr>
          <p:cNvPicPr>
            <a:picLocks noGrp="1" noChangeAspect="1"/>
          </p:cNvPicPr>
          <p:nvPr>
            <p:ph idx="1"/>
          </p:nvPr>
        </p:nvPicPr>
        <p:blipFill>
          <a:blip r:embed="rId2"/>
          <a:stretch>
            <a:fillRect/>
          </a:stretch>
        </p:blipFill>
        <p:spPr>
          <a:xfrm>
            <a:off x="580159" y="1690688"/>
            <a:ext cx="2857500" cy="952500"/>
          </a:xfrm>
        </p:spPr>
      </p:pic>
      <p:pic>
        <p:nvPicPr>
          <p:cNvPr id="7" name="Picture 6" descr="Logo&#10;&#10;Description automatically generated">
            <a:extLst>
              <a:ext uri="{FF2B5EF4-FFF2-40B4-BE49-F238E27FC236}">
                <a16:creationId xmlns:a16="http://schemas.microsoft.com/office/drawing/2014/main" id="{601DACAA-F650-1345-BF7B-901C68E742FD}"/>
              </a:ext>
            </a:extLst>
          </p:cNvPr>
          <p:cNvPicPr>
            <a:picLocks noChangeAspect="1"/>
          </p:cNvPicPr>
          <p:nvPr/>
        </p:nvPicPr>
        <p:blipFill>
          <a:blip r:embed="rId3"/>
          <a:stretch>
            <a:fillRect/>
          </a:stretch>
        </p:blipFill>
        <p:spPr>
          <a:xfrm>
            <a:off x="351559" y="2741613"/>
            <a:ext cx="3086100" cy="1473200"/>
          </a:xfrm>
          <a:prstGeom prst="rect">
            <a:avLst/>
          </a:prstGeom>
        </p:spPr>
      </p:pic>
      <p:pic>
        <p:nvPicPr>
          <p:cNvPr id="9" name="Picture 8" descr="A picture containing company name&#10;&#10;Description automatically generated">
            <a:extLst>
              <a:ext uri="{FF2B5EF4-FFF2-40B4-BE49-F238E27FC236}">
                <a16:creationId xmlns:a16="http://schemas.microsoft.com/office/drawing/2014/main" id="{93C90C36-A0BE-CA4F-A56A-C030ED60E3AC}"/>
              </a:ext>
            </a:extLst>
          </p:cNvPr>
          <p:cNvPicPr>
            <a:picLocks noChangeAspect="1"/>
          </p:cNvPicPr>
          <p:nvPr/>
        </p:nvPicPr>
        <p:blipFill>
          <a:blip r:embed="rId4"/>
          <a:stretch>
            <a:fillRect/>
          </a:stretch>
        </p:blipFill>
        <p:spPr>
          <a:xfrm>
            <a:off x="351559" y="4291489"/>
            <a:ext cx="2349500" cy="1676400"/>
          </a:xfrm>
          <a:prstGeom prst="rect">
            <a:avLst/>
          </a:prstGeom>
        </p:spPr>
      </p:pic>
      <p:pic>
        <p:nvPicPr>
          <p:cNvPr id="11" name="Picture 10" descr="Logo&#10;&#10;Description automatically generated">
            <a:extLst>
              <a:ext uri="{FF2B5EF4-FFF2-40B4-BE49-F238E27FC236}">
                <a16:creationId xmlns:a16="http://schemas.microsoft.com/office/drawing/2014/main" id="{F04CB05A-08E0-FA46-A053-AFE166F4EB6A}"/>
              </a:ext>
            </a:extLst>
          </p:cNvPr>
          <p:cNvPicPr>
            <a:picLocks noChangeAspect="1"/>
          </p:cNvPicPr>
          <p:nvPr/>
        </p:nvPicPr>
        <p:blipFill>
          <a:blip r:embed="rId5"/>
          <a:stretch>
            <a:fillRect/>
          </a:stretch>
        </p:blipFill>
        <p:spPr>
          <a:xfrm>
            <a:off x="3865916" y="1433325"/>
            <a:ext cx="2133600" cy="2133600"/>
          </a:xfrm>
          <a:prstGeom prst="rect">
            <a:avLst/>
          </a:prstGeom>
        </p:spPr>
      </p:pic>
      <p:pic>
        <p:nvPicPr>
          <p:cNvPr id="13" name="Picture 12" descr="Logo&#10;&#10;Description automatically generated">
            <a:extLst>
              <a:ext uri="{FF2B5EF4-FFF2-40B4-BE49-F238E27FC236}">
                <a16:creationId xmlns:a16="http://schemas.microsoft.com/office/drawing/2014/main" id="{3230CECB-A4F9-AD41-BE62-A35794ED5653}"/>
              </a:ext>
            </a:extLst>
          </p:cNvPr>
          <p:cNvPicPr>
            <a:picLocks noChangeAspect="1"/>
          </p:cNvPicPr>
          <p:nvPr/>
        </p:nvPicPr>
        <p:blipFill>
          <a:blip r:embed="rId6"/>
          <a:stretch>
            <a:fillRect/>
          </a:stretch>
        </p:blipFill>
        <p:spPr>
          <a:xfrm>
            <a:off x="3437659" y="4313238"/>
            <a:ext cx="2349500" cy="2333837"/>
          </a:xfrm>
          <a:prstGeom prst="rect">
            <a:avLst/>
          </a:prstGeom>
        </p:spPr>
      </p:pic>
      <p:pic>
        <p:nvPicPr>
          <p:cNvPr id="15" name="Picture 14" descr="A picture containing company name&#10;&#10;Description automatically generated">
            <a:extLst>
              <a:ext uri="{FF2B5EF4-FFF2-40B4-BE49-F238E27FC236}">
                <a16:creationId xmlns:a16="http://schemas.microsoft.com/office/drawing/2014/main" id="{89C502EA-E7A7-EA45-B8AD-B53761177523}"/>
              </a:ext>
            </a:extLst>
          </p:cNvPr>
          <p:cNvPicPr>
            <a:picLocks noChangeAspect="1"/>
          </p:cNvPicPr>
          <p:nvPr/>
        </p:nvPicPr>
        <p:blipFill>
          <a:blip r:embed="rId7"/>
          <a:stretch>
            <a:fillRect/>
          </a:stretch>
        </p:blipFill>
        <p:spPr>
          <a:xfrm>
            <a:off x="6713964" y="4291489"/>
            <a:ext cx="2585280" cy="2333838"/>
          </a:xfrm>
          <a:prstGeom prst="rect">
            <a:avLst/>
          </a:prstGeom>
        </p:spPr>
      </p:pic>
      <p:pic>
        <p:nvPicPr>
          <p:cNvPr id="17" name="Picture 16" descr="A picture containing text, clipart&#10;&#10;Description automatically generated">
            <a:extLst>
              <a:ext uri="{FF2B5EF4-FFF2-40B4-BE49-F238E27FC236}">
                <a16:creationId xmlns:a16="http://schemas.microsoft.com/office/drawing/2014/main" id="{AAD5C8D3-FB26-994B-B8C5-069B7AA973BF}"/>
              </a:ext>
            </a:extLst>
          </p:cNvPr>
          <p:cNvPicPr>
            <a:picLocks noChangeAspect="1"/>
          </p:cNvPicPr>
          <p:nvPr/>
        </p:nvPicPr>
        <p:blipFill>
          <a:blip r:embed="rId8"/>
          <a:stretch>
            <a:fillRect/>
          </a:stretch>
        </p:blipFill>
        <p:spPr>
          <a:xfrm>
            <a:off x="6839781" y="1117601"/>
            <a:ext cx="2070100" cy="2197100"/>
          </a:xfrm>
          <a:prstGeom prst="rect">
            <a:avLst/>
          </a:prstGeom>
        </p:spPr>
      </p:pic>
      <p:pic>
        <p:nvPicPr>
          <p:cNvPr id="19" name="Picture 18" descr="Logo, company name&#10;&#10;Description automatically generated">
            <a:extLst>
              <a:ext uri="{FF2B5EF4-FFF2-40B4-BE49-F238E27FC236}">
                <a16:creationId xmlns:a16="http://schemas.microsoft.com/office/drawing/2014/main" id="{746EB498-20F5-3A44-9652-47E341E5FD52}"/>
              </a:ext>
            </a:extLst>
          </p:cNvPr>
          <p:cNvPicPr>
            <a:picLocks noChangeAspect="1"/>
          </p:cNvPicPr>
          <p:nvPr/>
        </p:nvPicPr>
        <p:blipFill>
          <a:blip r:embed="rId9"/>
          <a:stretch>
            <a:fillRect/>
          </a:stretch>
        </p:blipFill>
        <p:spPr>
          <a:xfrm>
            <a:off x="9338138" y="1203138"/>
            <a:ext cx="2667000" cy="1714500"/>
          </a:xfrm>
          <a:prstGeom prst="rect">
            <a:avLst/>
          </a:prstGeom>
        </p:spPr>
      </p:pic>
      <p:pic>
        <p:nvPicPr>
          <p:cNvPr id="21" name="Picture 20" descr="Logo&#10;&#10;Description automatically generated with medium confidence">
            <a:extLst>
              <a:ext uri="{FF2B5EF4-FFF2-40B4-BE49-F238E27FC236}">
                <a16:creationId xmlns:a16="http://schemas.microsoft.com/office/drawing/2014/main" id="{33191546-1D6B-E44D-8D8F-4B7943AB8CB1}"/>
              </a:ext>
            </a:extLst>
          </p:cNvPr>
          <p:cNvPicPr>
            <a:picLocks noChangeAspect="1"/>
          </p:cNvPicPr>
          <p:nvPr/>
        </p:nvPicPr>
        <p:blipFill>
          <a:blip r:embed="rId10"/>
          <a:stretch>
            <a:fillRect/>
          </a:stretch>
        </p:blipFill>
        <p:spPr>
          <a:xfrm>
            <a:off x="9800064" y="4550358"/>
            <a:ext cx="1955800" cy="1816100"/>
          </a:xfrm>
          <a:prstGeom prst="rect">
            <a:avLst/>
          </a:prstGeom>
        </p:spPr>
      </p:pic>
      <p:pic>
        <p:nvPicPr>
          <p:cNvPr id="23" name="Picture 22" descr="Text&#10;&#10;Description automatically generated">
            <a:extLst>
              <a:ext uri="{FF2B5EF4-FFF2-40B4-BE49-F238E27FC236}">
                <a16:creationId xmlns:a16="http://schemas.microsoft.com/office/drawing/2014/main" id="{B3151412-7D91-8645-A768-04E0CE7F2DA7}"/>
              </a:ext>
            </a:extLst>
          </p:cNvPr>
          <p:cNvPicPr>
            <a:picLocks noChangeAspect="1"/>
          </p:cNvPicPr>
          <p:nvPr/>
        </p:nvPicPr>
        <p:blipFill>
          <a:blip r:embed="rId11"/>
          <a:stretch>
            <a:fillRect/>
          </a:stretch>
        </p:blipFill>
        <p:spPr>
          <a:xfrm>
            <a:off x="4658349" y="3349601"/>
            <a:ext cx="7182092" cy="812100"/>
          </a:xfrm>
          <a:prstGeom prst="rect">
            <a:avLst/>
          </a:prstGeom>
        </p:spPr>
      </p:pic>
    </p:spTree>
    <p:extLst>
      <p:ext uri="{BB962C8B-B14F-4D97-AF65-F5344CB8AC3E}">
        <p14:creationId xmlns:p14="http://schemas.microsoft.com/office/powerpoint/2010/main" val="3647932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18FD0-75FD-6946-B5E5-85EE974EAF4F}"/>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t>Sober Chili Cookoff</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Text&#10;&#10;Description automatically generated">
            <a:extLst>
              <a:ext uri="{FF2B5EF4-FFF2-40B4-BE49-F238E27FC236}">
                <a16:creationId xmlns:a16="http://schemas.microsoft.com/office/drawing/2014/main" id="{A13E951C-5994-3C49-984B-EDA2C869412F}"/>
              </a:ext>
            </a:extLst>
          </p:cNvPr>
          <p:cNvPicPr>
            <a:picLocks noGrp="1" noChangeAspect="1"/>
          </p:cNvPicPr>
          <p:nvPr>
            <p:ph idx="1"/>
          </p:nvPr>
        </p:nvPicPr>
        <p:blipFill rotWithShape="1">
          <a:blip r:embed="rId2"/>
          <a:srcRect t="6555" r="1" b="16850"/>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912265021"/>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group of people posing for a photo&#10;&#10;Description automatically generated">
            <a:extLst>
              <a:ext uri="{FF2B5EF4-FFF2-40B4-BE49-F238E27FC236}">
                <a16:creationId xmlns:a16="http://schemas.microsoft.com/office/drawing/2014/main" id="{87EB2AE3-3915-0647-A9A2-55A4CFC6D1A8}"/>
              </a:ext>
            </a:extLst>
          </p:cNvPr>
          <p:cNvPicPr>
            <a:picLocks noChangeAspect="1"/>
          </p:cNvPicPr>
          <p:nvPr/>
        </p:nvPicPr>
        <p:blipFill rotWithShape="1">
          <a:blip r:embed="rId2"/>
          <a:srcRect r="24830" b="-3"/>
          <a:stretch/>
        </p:blipFill>
        <p:spPr>
          <a:xfrm>
            <a:off x="20" y="-1"/>
            <a:ext cx="3936404" cy="6309360"/>
          </a:xfrm>
          <a:prstGeom prst="rect">
            <a:avLst/>
          </a:prstGeom>
        </p:spPr>
      </p:pic>
      <p:sp>
        <p:nvSpPr>
          <p:cNvPr id="2" name="Title 1">
            <a:extLst>
              <a:ext uri="{FF2B5EF4-FFF2-40B4-BE49-F238E27FC236}">
                <a16:creationId xmlns:a16="http://schemas.microsoft.com/office/drawing/2014/main" id="{F7A6541C-D2E1-DB44-BB7A-F73388CCEEFB}"/>
              </a:ext>
            </a:extLst>
          </p:cNvPr>
          <p:cNvSpPr>
            <a:spLocks noGrp="1"/>
          </p:cNvSpPr>
          <p:nvPr>
            <p:ph type="title"/>
          </p:nvPr>
        </p:nvSpPr>
        <p:spPr>
          <a:xfrm flipV="1">
            <a:off x="4521271" y="201352"/>
            <a:ext cx="2871216" cy="242316"/>
          </a:xfrm>
        </p:spPr>
        <p:txBody>
          <a:bodyPr vert="horz" lIns="91440" tIns="45720" rIns="91440" bIns="45720" rtlCol="0">
            <a:normAutofit fontScale="90000"/>
          </a:bodyPr>
          <a:lstStyle/>
          <a:p>
            <a:endParaRPr lang="en-US" sz="2400" kern="1200" dirty="0">
              <a:latin typeface="+mj-lt"/>
              <a:ea typeface="+mj-ea"/>
              <a:cs typeface="+mj-cs"/>
            </a:endParaRPr>
          </a:p>
        </p:txBody>
      </p:sp>
      <p:sp>
        <p:nvSpPr>
          <p:cNvPr id="16" name="Content Placeholder 15">
            <a:extLst>
              <a:ext uri="{FF2B5EF4-FFF2-40B4-BE49-F238E27FC236}">
                <a16:creationId xmlns:a16="http://schemas.microsoft.com/office/drawing/2014/main" id="{2711677D-B203-CB3D-1FC0-D4D361DABDDD}"/>
              </a:ext>
            </a:extLst>
          </p:cNvPr>
          <p:cNvSpPr>
            <a:spLocks noGrp="1"/>
          </p:cNvSpPr>
          <p:nvPr>
            <p:ph idx="1"/>
          </p:nvPr>
        </p:nvSpPr>
        <p:spPr>
          <a:xfrm flipV="1">
            <a:off x="7791391" y="201352"/>
            <a:ext cx="3712464" cy="242316"/>
          </a:xfrm>
        </p:spPr>
        <p:txBody>
          <a:bodyPr anchor="ctr">
            <a:normAutofit fontScale="77500" lnSpcReduction="20000"/>
          </a:bodyPr>
          <a:lstStyle/>
          <a:p>
            <a:endParaRPr lang="en-US" sz="1700" dirty="0"/>
          </a:p>
        </p:txBody>
      </p:sp>
      <p:pic>
        <p:nvPicPr>
          <p:cNvPr id="7" name="Picture 6" descr="A group of people posing for a photo&#10;&#10;Description automatically generated">
            <a:extLst>
              <a:ext uri="{FF2B5EF4-FFF2-40B4-BE49-F238E27FC236}">
                <a16:creationId xmlns:a16="http://schemas.microsoft.com/office/drawing/2014/main" id="{9CF2EF3F-C1F2-C24C-BB5B-A4C93D74EA78}"/>
              </a:ext>
            </a:extLst>
          </p:cNvPr>
          <p:cNvPicPr>
            <a:picLocks noChangeAspect="1"/>
          </p:cNvPicPr>
          <p:nvPr/>
        </p:nvPicPr>
        <p:blipFill rotWithShape="1">
          <a:blip r:embed="rId3"/>
          <a:srcRect t="12145" r="2" b="26667"/>
          <a:stretch/>
        </p:blipFill>
        <p:spPr>
          <a:xfrm>
            <a:off x="4155702" y="2573434"/>
            <a:ext cx="3922776" cy="3735926"/>
          </a:xfrm>
          <a:prstGeom prst="rect">
            <a:avLst/>
          </a:prstGeom>
        </p:spPr>
      </p:pic>
      <p:pic>
        <p:nvPicPr>
          <p:cNvPr id="5" name="Content Placeholder 4" descr="A group of people standing next to a table with signs on it&#10;&#10;Description automatically generated with medium confidence">
            <a:extLst>
              <a:ext uri="{FF2B5EF4-FFF2-40B4-BE49-F238E27FC236}">
                <a16:creationId xmlns:a16="http://schemas.microsoft.com/office/drawing/2014/main" id="{B078FF83-D31D-CC44-AAA8-F3C6B9276FB4}"/>
              </a:ext>
            </a:extLst>
          </p:cNvPr>
          <p:cNvPicPr>
            <a:picLocks noChangeAspect="1"/>
          </p:cNvPicPr>
          <p:nvPr/>
        </p:nvPicPr>
        <p:blipFill rotWithShape="1">
          <a:blip r:embed="rId4"/>
          <a:srcRect l="14689" r="7271" b="-4"/>
          <a:stretch/>
        </p:blipFill>
        <p:spPr>
          <a:xfrm>
            <a:off x="8290932" y="2560123"/>
            <a:ext cx="3901068" cy="3749236"/>
          </a:xfrm>
          <a:prstGeom prst="rect">
            <a:avLst/>
          </a:prstGeom>
        </p:spPr>
      </p:pic>
      <p:pic>
        <p:nvPicPr>
          <p:cNvPr id="20" name="Content Placeholder 4" descr="A group of people standing next to a table with signs on it&#10;&#10;Description automatically generated with medium confidence">
            <a:extLst>
              <a:ext uri="{FF2B5EF4-FFF2-40B4-BE49-F238E27FC236}">
                <a16:creationId xmlns:a16="http://schemas.microsoft.com/office/drawing/2014/main" id="{867545E8-327D-3B4D-9D3B-CD813D0C4C2A}"/>
              </a:ext>
            </a:extLst>
          </p:cNvPr>
          <p:cNvPicPr>
            <a:picLocks noChangeAspect="1"/>
          </p:cNvPicPr>
          <p:nvPr/>
        </p:nvPicPr>
        <p:blipFill rotWithShape="1">
          <a:blip r:embed="rId4"/>
          <a:srcRect l="14689" r="7271" b="-4"/>
          <a:stretch/>
        </p:blipFill>
        <p:spPr>
          <a:xfrm>
            <a:off x="8078478" y="2642436"/>
            <a:ext cx="3901068" cy="3749236"/>
          </a:xfrm>
          <a:prstGeom prst="rect">
            <a:avLst/>
          </a:prstGeom>
        </p:spPr>
      </p:pic>
    </p:spTree>
    <p:extLst>
      <p:ext uri="{BB962C8B-B14F-4D97-AF65-F5344CB8AC3E}">
        <p14:creationId xmlns:p14="http://schemas.microsoft.com/office/powerpoint/2010/main" val="2653130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6827C3C-D52F-46CE-A441-3CD6A1A6A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 y="0"/>
            <a:ext cx="12192000" cy="6858000"/>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52A8B51-0A89-497B-B882-6658E029A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 person, sale&#10;&#10;Description automatically generated">
            <a:extLst>
              <a:ext uri="{FF2B5EF4-FFF2-40B4-BE49-F238E27FC236}">
                <a16:creationId xmlns:a16="http://schemas.microsoft.com/office/drawing/2014/main" id="{2A0751F8-4EB8-7440-ABF3-41EB5364FDF7}"/>
              </a:ext>
            </a:extLst>
          </p:cNvPr>
          <p:cNvPicPr>
            <a:picLocks noChangeAspect="1"/>
          </p:cNvPicPr>
          <p:nvPr/>
        </p:nvPicPr>
        <p:blipFill>
          <a:blip r:embed="rId2"/>
          <a:stretch>
            <a:fillRect/>
          </a:stretch>
        </p:blipFill>
        <p:spPr>
          <a:xfrm>
            <a:off x="1006535" y="965199"/>
            <a:ext cx="2796413" cy="4927601"/>
          </a:xfrm>
          <a:prstGeom prst="rect">
            <a:avLst/>
          </a:prstGeom>
        </p:spPr>
      </p:pic>
      <p:sp>
        <p:nvSpPr>
          <p:cNvPr id="18" name="Rectangle 17">
            <a:extLst>
              <a:ext uri="{FF2B5EF4-FFF2-40B4-BE49-F238E27FC236}">
                <a16:creationId xmlns:a16="http://schemas.microsoft.com/office/drawing/2014/main" id="{EB1CEFBF-6F09-4052-862B-E219DA157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6882"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oup of people standing under a tent&#10;&#10;Description automatically generated with low confidence">
            <a:extLst>
              <a:ext uri="{FF2B5EF4-FFF2-40B4-BE49-F238E27FC236}">
                <a16:creationId xmlns:a16="http://schemas.microsoft.com/office/drawing/2014/main" id="{6F71BFC4-97C9-8F49-9CB6-976AE54F7C87}"/>
              </a:ext>
            </a:extLst>
          </p:cNvPr>
          <p:cNvPicPr>
            <a:picLocks noChangeAspect="1"/>
          </p:cNvPicPr>
          <p:nvPr/>
        </p:nvPicPr>
        <p:blipFill>
          <a:blip r:embed="rId3"/>
          <a:stretch>
            <a:fillRect/>
          </a:stretch>
        </p:blipFill>
        <p:spPr>
          <a:xfrm>
            <a:off x="4647976" y="967661"/>
            <a:ext cx="2880360" cy="4923692"/>
          </a:xfrm>
          <a:prstGeom prst="rect">
            <a:avLst/>
          </a:prstGeom>
        </p:spPr>
      </p:pic>
      <p:sp>
        <p:nvSpPr>
          <p:cNvPr id="20" name="Rectangle 19">
            <a:extLst>
              <a:ext uri="{FF2B5EF4-FFF2-40B4-BE49-F238E27FC236}">
                <a16:creationId xmlns:a16="http://schemas.microsoft.com/office/drawing/2014/main" id="{BCB5D417-2A71-445D-B4C7-9E814D633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284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people posing for a photo under a blue tent&#10;&#10;Description automatically generated with medium confidence">
            <a:extLst>
              <a:ext uri="{FF2B5EF4-FFF2-40B4-BE49-F238E27FC236}">
                <a16:creationId xmlns:a16="http://schemas.microsoft.com/office/drawing/2014/main" id="{068DD884-AB6C-9442-835F-2EA03C198B66}"/>
              </a:ext>
            </a:extLst>
          </p:cNvPr>
          <p:cNvPicPr>
            <a:picLocks noGrp="1" noChangeAspect="1"/>
          </p:cNvPicPr>
          <p:nvPr>
            <p:ph idx="1"/>
          </p:nvPr>
        </p:nvPicPr>
        <p:blipFill>
          <a:blip r:embed="rId4"/>
          <a:stretch>
            <a:fillRect/>
          </a:stretch>
        </p:blipFill>
        <p:spPr>
          <a:xfrm>
            <a:off x="8343941" y="1018656"/>
            <a:ext cx="2880360" cy="4820686"/>
          </a:xfrm>
          <a:prstGeom prst="rect">
            <a:avLst/>
          </a:prstGeom>
        </p:spPr>
      </p:pic>
    </p:spTree>
    <p:extLst>
      <p:ext uri="{BB962C8B-B14F-4D97-AF65-F5344CB8AC3E}">
        <p14:creationId xmlns:p14="http://schemas.microsoft.com/office/powerpoint/2010/main" val="2405046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7123A2-03A7-7B47-9236-EF3D61C04C6D}"/>
              </a:ext>
            </a:extLst>
          </p:cNvPr>
          <p:cNvSpPr>
            <a:spLocks noGrp="1"/>
          </p:cNvSpPr>
          <p:nvPr>
            <p:ph type="title"/>
          </p:nvPr>
        </p:nvSpPr>
        <p:spPr/>
        <p:txBody>
          <a:bodyPr/>
          <a:lstStyle/>
          <a:p>
            <a:r>
              <a:rPr lang="en-US" b="1" u="sng" dirty="0"/>
              <a:t>Our Mission</a:t>
            </a:r>
            <a:r>
              <a:rPr lang="en-US" dirty="0"/>
              <a:t>	</a:t>
            </a:r>
          </a:p>
        </p:txBody>
      </p:sp>
      <p:sp>
        <p:nvSpPr>
          <p:cNvPr id="7" name="Content Placeholder 6">
            <a:extLst>
              <a:ext uri="{FF2B5EF4-FFF2-40B4-BE49-F238E27FC236}">
                <a16:creationId xmlns:a16="http://schemas.microsoft.com/office/drawing/2014/main" id="{E2D6C270-E609-AA40-A520-18119A91AFCA}"/>
              </a:ext>
            </a:extLst>
          </p:cNvPr>
          <p:cNvSpPr>
            <a:spLocks noGrp="1"/>
          </p:cNvSpPr>
          <p:nvPr>
            <p:ph idx="1"/>
          </p:nvPr>
        </p:nvSpPr>
        <p:spPr/>
        <p:txBody>
          <a:bodyPr/>
          <a:lstStyle/>
          <a:p>
            <a:endParaRPr lang="en-US" dirty="0"/>
          </a:p>
          <a:p>
            <a:endParaRPr lang="en-US" dirty="0"/>
          </a:p>
          <a:p>
            <a:r>
              <a:rPr lang="en-US" sz="3600" b="1" dirty="0"/>
              <a:t>Justice Forward </a:t>
            </a:r>
            <a:r>
              <a:rPr lang="en-US" sz="3600" dirty="0"/>
              <a:t>breaks the cycle of incarceration by funding essential programs for individuals in the Harris County and Galveston County Specialty Courts to help them become independent and productive members of our community.</a:t>
            </a:r>
          </a:p>
        </p:txBody>
      </p:sp>
    </p:spTree>
    <p:extLst>
      <p:ext uri="{BB962C8B-B14F-4D97-AF65-F5344CB8AC3E}">
        <p14:creationId xmlns:p14="http://schemas.microsoft.com/office/powerpoint/2010/main" val="3956026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A72E43A-2FC3-43A9-8E8E-0BF749E66E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descr="A picture containing text, person, group&#10;&#10;Description automatically generated">
            <a:extLst>
              <a:ext uri="{FF2B5EF4-FFF2-40B4-BE49-F238E27FC236}">
                <a16:creationId xmlns:a16="http://schemas.microsoft.com/office/drawing/2014/main" id="{4E1F024F-BF70-4C45-A205-D7E9F1CD4E2A}"/>
              </a:ext>
            </a:extLst>
          </p:cNvPr>
          <p:cNvPicPr>
            <a:picLocks noChangeAspect="1"/>
          </p:cNvPicPr>
          <p:nvPr/>
        </p:nvPicPr>
        <p:blipFill rotWithShape="1">
          <a:blip r:embed="rId2"/>
          <a:srcRect t="1383" r="-3" b="35122"/>
          <a:stretch/>
        </p:blipFill>
        <p:spPr>
          <a:xfrm>
            <a:off x="20" y="10"/>
            <a:ext cx="4003019" cy="3388883"/>
          </a:xfrm>
          <a:prstGeom prst="rect">
            <a:avLst/>
          </a:prstGeom>
        </p:spPr>
      </p:pic>
      <p:pic>
        <p:nvPicPr>
          <p:cNvPr id="11" name="Picture 10">
            <a:extLst>
              <a:ext uri="{FF2B5EF4-FFF2-40B4-BE49-F238E27FC236}">
                <a16:creationId xmlns:a16="http://schemas.microsoft.com/office/drawing/2014/main" id="{5B78ACEF-4EAB-6344-9BCA-546BD1A0CF51}"/>
              </a:ext>
            </a:extLst>
          </p:cNvPr>
          <p:cNvPicPr>
            <a:picLocks noChangeAspect="1"/>
          </p:cNvPicPr>
          <p:nvPr/>
        </p:nvPicPr>
        <p:blipFill>
          <a:blip r:embed="rId3"/>
          <a:srcRect t="18253" b="18253"/>
          <a:stretch/>
        </p:blipFill>
        <p:spPr>
          <a:xfrm>
            <a:off x="20" y="3469102"/>
            <a:ext cx="4003019" cy="3388893"/>
          </a:xfrm>
          <a:prstGeom prst="rect">
            <a:avLst/>
          </a:prstGeom>
        </p:spPr>
      </p:pic>
      <p:pic>
        <p:nvPicPr>
          <p:cNvPr id="7" name="Picture 6" descr="A picture containing text, person, group, people&#10;&#10;Description automatically generated">
            <a:extLst>
              <a:ext uri="{FF2B5EF4-FFF2-40B4-BE49-F238E27FC236}">
                <a16:creationId xmlns:a16="http://schemas.microsoft.com/office/drawing/2014/main" id="{8D82845E-FEB3-0646-B055-455E337C50C1}"/>
              </a:ext>
            </a:extLst>
          </p:cNvPr>
          <p:cNvPicPr>
            <a:picLocks noChangeAspect="1"/>
          </p:cNvPicPr>
          <p:nvPr/>
        </p:nvPicPr>
        <p:blipFill rotWithShape="1">
          <a:blip r:embed="rId4"/>
          <a:srcRect l="11729" r="10230"/>
          <a:stretch/>
        </p:blipFill>
        <p:spPr>
          <a:xfrm>
            <a:off x="4094479" y="10"/>
            <a:ext cx="4014047" cy="6857990"/>
          </a:xfrm>
          <a:prstGeom prst="rect">
            <a:avLst/>
          </a:prstGeom>
        </p:spPr>
      </p:pic>
      <p:pic>
        <p:nvPicPr>
          <p:cNvPr id="12" name="Picture 11">
            <a:extLst>
              <a:ext uri="{FF2B5EF4-FFF2-40B4-BE49-F238E27FC236}">
                <a16:creationId xmlns:a16="http://schemas.microsoft.com/office/drawing/2014/main" id="{B027CCB7-93C5-DF49-BBEF-A97FE47B53E6}"/>
              </a:ext>
              <a:ext uri="{C183D7F6-B498-43B3-948B-1728B52AA6E4}">
                <adec:decorative xmlns:adec="http://schemas.microsoft.com/office/drawing/2017/decorative" val="1"/>
              </a:ext>
            </a:extLst>
          </p:cNvPr>
          <p:cNvPicPr>
            <a:picLocks noChangeAspect="1"/>
          </p:cNvPicPr>
          <p:nvPr/>
        </p:nvPicPr>
        <p:blipFill rotWithShape="1">
          <a:blip r:embed="rId5"/>
          <a:srcRect t="5710" r="4" b="30905"/>
          <a:stretch/>
        </p:blipFill>
        <p:spPr>
          <a:xfrm>
            <a:off x="8188960" y="10"/>
            <a:ext cx="4003039" cy="3383270"/>
          </a:xfrm>
          <a:prstGeom prst="rect">
            <a:avLst/>
          </a:prstGeom>
        </p:spPr>
      </p:pic>
      <p:pic>
        <p:nvPicPr>
          <p:cNvPr id="5" name="Content Placeholder 4" descr="A group of people holding a sign&#10;&#10;Description automatically generated">
            <a:extLst>
              <a:ext uri="{FF2B5EF4-FFF2-40B4-BE49-F238E27FC236}">
                <a16:creationId xmlns:a16="http://schemas.microsoft.com/office/drawing/2014/main" id="{FE820701-14CE-464F-971D-03190F2C5595}"/>
              </a:ext>
            </a:extLst>
          </p:cNvPr>
          <p:cNvPicPr>
            <a:picLocks noGrp="1" noChangeAspect="1"/>
          </p:cNvPicPr>
          <p:nvPr>
            <p:ph idx="1"/>
          </p:nvPr>
        </p:nvPicPr>
        <p:blipFill rotWithShape="1">
          <a:blip r:embed="rId6"/>
          <a:srcRect t="5444" r="2" b="30889"/>
          <a:stretch/>
        </p:blipFill>
        <p:spPr>
          <a:xfrm>
            <a:off x="8199966" y="3469102"/>
            <a:ext cx="3992034" cy="3388893"/>
          </a:xfrm>
          <a:prstGeom prst="rect">
            <a:avLst/>
          </a:prstGeom>
        </p:spPr>
      </p:pic>
    </p:spTree>
    <p:extLst>
      <p:ext uri="{BB962C8B-B14F-4D97-AF65-F5344CB8AC3E}">
        <p14:creationId xmlns:p14="http://schemas.microsoft.com/office/powerpoint/2010/main" val="1147188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90218-ADF1-F246-80C7-2159EF5F7355}"/>
              </a:ext>
            </a:extLst>
          </p:cNvPr>
          <p:cNvSpPr>
            <a:spLocks noGrp="1"/>
          </p:cNvSpPr>
          <p:nvPr>
            <p:ph type="title"/>
          </p:nvPr>
        </p:nvSpPr>
        <p:spPr/>
        <p:txBody>
          <a:bodyPr/>
          <a:lstStyle/>
          <a:p>
            <a:r>
              <a:rPr lang="en-US" b="1" u="sng" dirty="0"/>
              <a:t>Next PSP Event:</a:t>
            </a:r>
          </a:p>
        </p:txBody>
      </p:sp>
      <p:pic>
        <p:nvPicPr>
          <p:cNvPr id="5" name="Content Placeholder 4">
            <a:extLst>
              <a:ext uri="{FF2B5EF4-FFF2-40B4-BE49-F238E27FC236}">
                <a16:creationId xmlns:a16="http://schemas.microsoft.com/office/drawing/2014/main" id="{FEA7DE63-5CC3-0F41-8BB7-91016D55FC0D}"/>
              </a:ext>
            </a:extLst>
          </p:cNvPr>
          <p:cNvPicPr>
            <a:picLocks noGrp="1" noChangeAspect="1"/>
          </p:cNvPicPr>
          <p:nvPr>
            <p:ph idx="1"/>
          </p:nvPr>
        </p:nvPicPr>
        <p:blipFill>
          <a:blip r:embed="rId2"/>
          <a:stretch>
            <a:fillRect/>
          </a:stretch>
        </p:blipFill>
        <p:spPr>
          <a:xfrm>
            <a:off x="4414801" y="1793254"/>
            <a:ext cx="3953947" cy="4699621"/>
          </a:xfrm>
        </p:spPr>
      </p:pic>
    </p:spTree>
    <p:extLst>
      <p:ext uri="{BB962C8B-B14F-4D97-AF65-F5344CB8AC3E}">
        <p14:creationId xmlns:p14="http://schemas.microsoft.com/office/powerpoint/2010/main" val="2307253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478F7-43C6-204C-8219-65BBD691E156}"/>
              </a:ext>
            </a:extLst>
          </p:cNvPr>
          <p:cNvSpPr>
            <a:spLocks noGrp="1"/>
          </p:cNvSpPr>
          <p:nvPr>
            <p:ph type="title"/>
          </p:nvPr>
        </p:nvSpPr>
        <p:spPr>
          <a:xfrm>
            <a:off x="838200" y="466195"/>
            <a:ext cx="10515600" cy="1325563"/>
          </a:xfrm>
        </p:spPr>
        <p:txBody>
          <a:bodyPr/>
          <a:lstStyle/>
          <a:p>
            <a:r>
              <a:rPr lang="en-US" b="1" u="sng" dirty="0"/>
              <a:t>Alumni Outreach Program</a:t>
            </a:r>
            <a:r>
              <a:rPr lang="en-US" dirty="0"/>
              <a:t>	</a:t>
            </a:r>
          </a:p>
        </p:txBody>
      </p:sp>
      <p:sp>
        <p:nvSpPr>
          <p:cNvPr id="3" name="Content Placeholder 2">
            <a:extLst>
              <a:ext uri="{FF2B5EF4-FFF2-40B4-BE49-F238E27FC236}">
                <a16:creationId xmlns:a16="http://schemas.microsoft.com/office/drawing/2014/main" id="{F3A9FE6E-AA21-6F45-A9EB-0F0193AD7C43}"/>
              </a:ext>
            </a:extLst>
          </p:cNvPr>
          <p:cNvSpPr>
            <a:spLocks noGrp="1"/>
          </p:cNvSpPr>
          <p:nvPr>
            <p:ph idx="1"/>
          </p:nvPr>
        </p:nvSpPr>
        <p:spPr/>
        <p:txBody>
          <a:bodyPr/>
          <a:lstStyle/>
          <a:p>
            <a:r>
              <a:rPr lang="en-US" sz="3600" dirty="0"/>
              <a:t>The Need</a:t>
            </a:r>
          </a:p>
          <a:p>
            <a:endParaRPr lang="en-US" dirty="0"/>
          </a:p>
          <a:p>
            <a:endParaRPr lang="en-US" dirty="0"/>
          </a:p>
          <a:p>
            <a:r>
              <a:rPr lang="en-US" sz="3600" dirty="0"/>
              <a:t>Court Buy In</a:t>
            </a:r>
          </a:p>
          <a:p>
            <a:endParaRPr lang="en-US" dirty="0"/>
          </a:p>
          <a:p>
            <a:endParaRPr lang="en-US" dirty="0"/>
          </a:p>
          <a:p>
            <a:r>
              <a:rPr lang="en-US" sz="3600" dirty="0"/>
              <a:t>Volunteers </a:t>
            </a:r>
          </a:p>
        </p:txBody>
      </p:sp>
    </p:spTree>
    <p:extLst>
      <p:ext uri="{BB962C8B-B14F-4D97-AF65-F5344CB8AC3E}">
        <p14:creationId xmlns:p14="http://schemas.microsoft.com/office/powerpoint/2010/main" val="1029266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42B71-7F5C-4541-B287-86D4758F81CE}"/>
              </a:ext>
            </a:extLst>
          </p:cNvPr>
          <p:cNvSpPr>
            <a:spLocks noGrp="1"/>
          </p:cNvSpPr>
          <p:nvPr>
            <p:ph type="title"/>
          </p:nvPr>
        </p:nvSpPr>
        <p:spPr/>
        <p:txBody>
          <a:bodyPr/>
          <a:lstStyle/>
          <a:p>
            <a:r>
              <a:rPr lang="en-US" b="1" u="sng" dirty="0"/>
              <a:t>Growing Justice</a:t>
            </a:r>
          </a:p>
        </p:txBody>
      </p:sp>
      <p:sp>
        <p:nvSpPr>
          <p:cNvPr id="3" name="Content Placeholder 2">
            <a:extLst>
              <a:ext uri="{FF2B5EF4-FFF2-40B4-BE49-F238E27FC236}">
                <a16:creationId xmlns:a16="http://schemas.microsoft.com/office/drawing/2014/main" id="{6549B17C-FD75-444D-B637-E19E75D730CB}"/>
              </a:ext>
            </a:extLst>
          </p:cNvPr>
          <p:cNvSpPr>
            <a:spLocks noGrp="1"/>
          </p:cNvSpPr>
          <p:nvPr>
            <p:ph idx="1"/>
          </p:nvPr>
        </p:nvSpPr>
        <p:spPr/>
        <p:txBody>
          <a:bodyPr/>
          <a:lstStyle/>
          <a:p>
            <a:pPr marL="0" indent="0">
              <a:buNone/>
            </a:pPr>
            <a:r>
              <a:rPr lang="en-US" u="sng" dirty="0"/>
              <a:t>Background and Timeline:</a:t>
            </a:r>
          </a:p>
          <a:p>
            <a:pPr marL="0" indent="0">
              <a:buNone/>
            </a:pPr>
            <a:endParaRPr lang="en-US" dirty="0"/>
          </a:p>
          <a:p>
            <a:pPr marL="0" indent="0">
              <a:buNone/>
            </a:pPr>
            <a:r>
              <a:rPr lang="en-US" dirty="0"/>
              <a:t>	</a:t>
            </a:r>
            <a:r>
              <a:rPr lang="en-US" u="sng" dirty="0"/>
              <a:t>January:</a:t>
            </a:r>
            <a:r>
              <a:rPr lang="en-US" dirty="0"/>
              <a:t> Judge John </a:t>
            </a:r>
            <a:r>
              <a:rPr lang="en-US" dirty="0" err="1"/>
              <a:t>Ellisor</a:t>
            </a:r>
            <a:r>
              <a:rPr lang="en-US" dirty="0"/>
              <a:t> contacts Justice Forward</a:t>
            </a:r>
          </a:p>
          <a:p>
            <a:pPr marL="0" indent="0">
              <a:buNone/>
            </a:pPr>
            <a:r>
              <a:rPr lang="en-US" dirty="0"/>
              <a:t>	</a:t>
            </a:r>
            <a:r>
              <a:rPr lang="en-US" u="sng" dirty="0"/>
              <a:t>March:</a:t>
            </a:r>
            <a:r>
              <a:rPr lang="en-US" dirty="0"/>
              <a:t> Board approves exploring expansion</a:t>
            </a:r>
          </a:p>
          <a:p>
            <a:pPr marL="0" indent="0">
              <a:buNone/>
            </a:pPr>
            <a:r>
              <a:rPr lang="en-US" dirty="0"/>
              <a:t>	</a:t>
            </a:r>
            <a:r>
              <a:rPr lang="en-US" u="sng" dirty="0"/>
              <a:t>April:</a:t>
            </a:r>
            <a:r>
              <a:rPr lang="en-US" dirty="0"/>
              <a:t> Plan developed</a:t>
            </a:r>
          </a:p>
          <a:p>
            <a:pPr marL="0" indent="0">
              <a:buNone/>
            </a:pPr>
            <a:r>
              <a:rPr lang="en-US" dirty="0"/>
              <a:t>	</a:t>
            </a:r>
            <a:r>
              <a:rPr lang="en-US" u="sng" dirty="0"/>
              <a:t>May:</a:t>
            </a:r>
            <a:r>
              <a:rPr lang="en-US" dirty="0"/>
              <a:t> Board votes unanimously in favor</a:t>
            </a:r>
          </a:p>
          <a:p>
            <a:pPr marL="0" indent="0">
              <a:buNone/>
            </a:pPr>
            <a:r>
              <a:rPr lang="en-US" dirty="0"/>
              <a:t>	</a:t>
            </a:r>
            <a:r>
              <a:rPr lang="en-US" u="sng" dirty="0"/>
              <a:t>June:</a:t>
            </a:r>
            <a:r>
              <a:rPr lang="en-US" dirty="0"/>
              <a:t> MOUs executed</a:t>
            </a:r>
          </a:p>
          <a:p>
            <a:pPr marL="0" indent="0">
              <a:buNone/>
            </a:pPr>
            <a:r>
              <a:rPr lang="en-US" dirty="0"/>
              <a:t>	</a:t>
            </a:r>
            <a:r>
              <a:rPr lang="en-US" u="sng" dirty="0"/>
              <a:t>June-present:</a:t>
            </a:r>
            <a:r>
              <a:rPr lang="en-US" dirty="0"/>
              <a:t> Grant proposals submitted</a:t>
            </a:r>
          </a:p>
        </p:txBody>
      </p:sp>
    </p:spTree>
    <p:extLst>
      <p:ext uri="{BB962C8B-B14F-4D97-AF65-F5344CB8AC3E}">
        <p14:creationId xmlns:p14="http://schemas.microsoft.com/office/powerpoint/2010/main" val="3207044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07FFD-3307-284D-9DB9-FE70CD586746}"/>
              </a:ext>
            </a:extLst>
          </p:cNvPr>
          <p:cNvSpPr>
            <a:spLocks noGrp="1"/>
          </p:cNvSpPr>
          <p:nvPr>
            <p:ph type="title"/>
          </p:nvPr>
        </p:nvSpPr>
        <p:spPr/>
        <p:txBody>
          <a:bodyPr/>
          <a:lstStyle/>
          <a:p>
            <a:r>
              <a:rPr lang="en-US" b="1" u="sng" dirty="0"/>
              <a:t>Expansion to Galveston County</a:t>
            </a:r>
          </a:p>
        </p:txBody>
      </p:sp>
      <p:sp>
        <p:nvSpPr>
          <p:cNvPr id="3" name="Content Placeholder 2">
            <a:extLst>
              <a:ext uri="{FF2B5EF4-FFF2-40B4-BE49-F238E27FC236}">
                <a16:creationId xmlns:a16="http://schemas.microsoft.com/office/drawing/2014/main" id="{29C4B27B-A985-EF47-95B5-7384821DC220}"/>
              </a:ext>
            </a:extLst>
          </p:cNvPr>
          <p:cNvSpPr>
            <a:spLocks noGrp="1"/>
          </p:cNvSpPr>
          <p:nvPr>
            <p:ph idx="1"/>
          </p:nvPr>
        </p:nvSpPr>
        <p:spPr/>
        <p:txBody>
          <a:bodyPr>
            <a:normAutofit fontScale="92500" lnSpcReduction="10000"/>
          </a:bodyPr>
          <a:lstStyle/>
          <a:p>
            <a:r>
              <a:rPr lang="en-US" dirty="0"/>
              <a:t>Program Director of the H.O.P.E. Drug Court and the Mental Health Court joins the Court Alliance Council </a:t>
            </a:r>
          </a:p>
          <a:p>
            <a:endParaRPr lang="en-US" dirty="0"/>
          </a:p>
          <a:p>
            <a:r>
              <a:rPr lang="en-US" dirty="0"/>
              <a:t>Finances</a:t>
            </a:r>
          </a:p>
          <a:p>
            <a:pPr lvl="1"/>
            <a:r>
              <a:rPr lang="en-US" dirty="0"/>
              <a:t>Keep separate books</a:t>
            </a:r>
          </a:p>
          <a:p>
            <a:pPr lvl="1"/>
            <a:r>
              <a:rPr lang="en-US" dirty="0"/>
              <a:t>Open local bank account for funds raised</a:t>
            </a:r>
          </a:p>
          <a:p>
            <a:endParaRPr lang="en-US" dirty="0"/>
          </a:p>
          <a:p>
            <a:r>
              <a:rPr lang="en-US" dirty="0"/>
              <a:t>Advisory Board</a:t>
            </a:r>
          </a:p>
          <a:p>
            <a:pPr lvl="1"/>
            <a:r>
              <a:rPr lang="en-US" dirty="0"/>
              <a:t>Purpose: to fundraise and educate the community about the effectiveness of Specialty Courts</a:t>
            </a:r>
          </a:p>
          <a:p>
            <a:pPr lvl="1"/>
            <a:r>
              <a:rPr lang="en-US" dirty="0"/>
              <a:t>Chair attends Houston Board meetings and has voting privileges</a:t>
            </a:r>
          </a:p>
          <a:p>
            <a:pPr lvl="1"/>
            <a:endParaRPr lang="en-US" dirty="0"/>
          </a:p>
          <a:p>
            <a:pPr lvl="1"/>
            <a:endParaRPr lang="en-US" dirty="0"/>
          </a:p>
        </p:txBody>
      </p:sp>
    </p:spTree>
    <p:extLst>
      <p:ext uri="{BB962C8B-B14F-4D97-AF65-F5344CB8AC3E}">
        <p14:creationId xmlns:p14="http://schemas.microsoft.com/office/powerpoint/2010/main" val="2087614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BA5D3-9413-034F-B87C-4AFFEB1022AB}"/>
              </a:ext>
            </a:extLst>
          </p:cNvPr>
          <p:cNvSpPr>
            <a:spLocks noGrp="1"/>
          </p:cNvSpPr>
          <p:nvPr>
            <p:ph type="title"/>
          </p:nvPr>
        </p:nvSpPr>
        <p:spPr/>
        <p:txBody>
          <a:bodyPr/>
          <a:lstStyle/>
          <a:p>
            <a:r>
              <a:rPr lang="en-US" b="1" u="sng" dirty="0"/>
              <a:t>Freddie Johnson</a:t>
            </a:r>
          </a:p>
        </p:txBody>
      </p:sp>
      <p:pic>
        <p:nvPicPr>
          <p:cNvPr id="6" name="Content Placeholder 5" descr="A person and person posing for a picture&#10;&#10;Description automatically generated with medium confidence">
            <a:extLst>
              <a:ext uri="{FF2B5EF4-FFF2-40B4-BE49-F238E27FC236}">
                <a16:creationId xmlns:a16="http://schemas.microsoft.com/office/drawing/2014/main" id="{5539FEA1-3FB8-664B-81E4-A5C702470911}"/>
              </a:ext>
            </a:extLst>
          </p:cNvPr>
          <p:cNvPicPr>
            <a:picLocks noGrp="1" noChangeAspect="1"/>
          </p:cNvPicPr>
          <p:nvPr>
            <p:ph sz="half" idx="1"/>
          </p:nvPr>
        </p:nvPicPr>
        <p:blipFill>
          <a:blip r:embed="rId2"/>
          <a:stretch>
            <a:fillRect/>
          </a:stretch>
        </p:blipFill>
        <p:spPr bwMode="auto">
          <a:xfrm>
            <a:off x="6358097" y="1690688"/>
            <a:ext cx="3263503" cy="4351338"/>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a:extLst>
              <a:ext uri="{FF2B5EF4-FFF2-40B4-BE49-F238E27FC236}">
                <a16:creationId xmlns:a16="http://schemas.microsoft.com/office/drawing/2014/main" id="{4F3CEB82-6D12-1640-82B6-32D22D479B9C}"/>
              </a:ext>
            </a:extLst>
          </p:cNvPr>
          <p:cNvPicPr>
            <a:picLocks noGrp="1" noChangeAspect="1"/>
          </p:cNvPicPr>
          <p:nvPr>
            <p:ph sz="half" idx="2"/>
          </p:nvPr>
        </p:nvPicPr>
        <p:blipFill>
          <a:blip r:embed="rId3"/>
          <a:stretch>
            <a:fillRect/>
          </a:stretch>
        </p:blipFill>
        <p:spPr>
          <a:xfrm>
            <a:off x="2130967" y="1812558"/>
            <a:ext cx="2603500" cy="3708400"/>
          </a:xfrm>
        </p:spPr>
      </p:pic>
    </p:spTree>
    <p:extLst>
      <p:ext uri="{BB962C8B-B14F-4D97-AF65-F5344CB8AC3E}">
        <p14:creationId xmlns:p14="http://schemas.microsoft.com/office/powerpoint/2010/main" val="2047572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8D9FB1-9854-0D4A-BE46-43CF1A05B040}"/>
              </a:ext>
            </a:extLst>
          </p:cNvPr>
          <p:cNvSpPr>
            <a:spLocks noGrp="1"/>
          </p:cNvSpPr>
          <p:nvPr>
            <p:ph type="ctrTitle"/>
          </p:nvPr>
        </p:nvSpPr>
        <p:spPr>
          <a:xfrm>
            <a:off x="1089991" y="1828800"/>
            <a:ext cx="10012018" cy="2323671"/>
          </a:xfrm>
        </p:spPr>
        <p:txBody>
          <a:bodyPr>
            <a:normAutofit fontScale="90000"/>
          </a:bodyPr>
          <a:lstStyle/>
          <a:p>
            <a:pPr>
              <a:lnSpc>
                <a:spcPct val="100000"/>
              </a:lnSpc>
            </a:pPr>
            <a:br>
              <a:rPr lang="en-US" dirty="0"/>
            </a:br>
            <a:r>
              <a:rPr lang="en-US" b="1" dirty="0"/>
              <a:t>Devon Anderson</a:t>
            </a:r>
            <a:br>
              <a:rPr lang="en-US" dirty="0"/>
            </a:br>
            <a:r>
              <a:rPr lang="en-US" sz="4000" dirty="0" err="1"/>
              <a:t>devon@justiceforwardtx.org</a:t>
            </a:r>
            <a:br>
              <a:rPr lang="en-US" dirty="0"/>
            </a:br>
            <a:r>
              <a:rPr lang="en-US" sz="4000" dirty="0"/>
              <a:t>713.899.9893</a:t>
            </a:r>
          </a:p>
        </p:txBody>
      </p:sp>
      <p:sp>
        <p:nvSpPr>
          <p:cNvPr id="5" name="Subtitle 4">
            <a:extLst>
              <a:ext uri="{FF2B5EF4-FFF2-40B4-BE49-F238E27FC236}">
                <a16:creationId xmlns:a16="http://schemas.microsoft.com/office/drawing/2014/main" id="{5631845D-8869-CA4D-883A-3B5420CA0846}"/>
              </a:ext>
            </a:extLst>
          </p:cNvPr>
          <p:cNvSpPr>
            <a:spLocks noGrp="1"/>
          </p:cNvSpPr>
          <p:nvPr>
            <p:ph type="subTitle" idx="1"/>
          </p:nvPr>
        </p:nvSpPr>
        <p:spPr>
          <a:xfrm>
            <a:off x="2209800" y="5202239"/>
            <a:ext cx="7772400" cy="1655762"/>
          </a:xfrm>
        </p:spPr>
        <p:txBody>
          <a:bodyPr/>
          <a:lstStyle/>
          <a:p>
            <a:r>
              <a:rPr lang="en-US" dirty="0" err="1"/>
              <a:t>www.JusticeForwardTX.org</a:t>
            </a:r>
            <a:endParaRPr lang="en-US" dirty="0"/>
          </a:p>
        </p:txBody>
      </p:sp>
    </p:spTree>
    <p:extLst>
      <p:ext uri="{BB962C8B-B14F-4D97-AF65-F5344CB8AC3E}">
        <p14:creationId xmlns:p14="http://schemas.microsoft.com/office/powerpoint/2010/main" val="1812575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F1C5F-DF02-DA4C-9917-A4BA4EA41621}"/>
              </a:ext>
            </a:extLst>
          </p:cNvPr>
          <p:cNvSpPr>
            <a:spLocks noGrp="1"/>
          </p:cNvSpPr>
          <p:nvPr>
            <p:ph type="title"/>
          </p:nvPr>
        </p:nvSpPr>
        <p:spPr/>
        <p:txBody>
          <a:bodyPr/>
          <a:lstStyle/>
          <a:p>
            <a:r>
              <a:rPr lang="en-US" b="1" u="sng" dirty="0"/>
              <a:t>Specialty Courts in Harris County</a:t>
            </a:r>
          </a:p>
        </p:txBody>
      </p:sp>
      <p:sp>
        <p:nvSpPr>
          <p:cNvPr id="3" name="Content Placeholder 2">
            <a:extLst>
              <a:ext uri="{FF2B5EF4-FFF2-40B4-BE49-F238E27FC236}">
                <a16:creationId xmlns:a16="http://schemas.microsoft.com/office/drawing/2014/main" id="{D5101119-99F1-0744-803A-83C87A4D3BBB}"/>
              </a:ext>
            </a:extLst>
          </p:cNvPr>
          <p:cNvSpPr>
            <a:spLocks noGrp="1"/>
          </p:cNvSpPr>
          <p:nvPr>
            <p:ph idx="1"/>
          </p:nvPr>
        </p:nvSpPr>
        <p:spPr/>
        <p:txBody>
          <a:bodyPr>
            <a:normAutofit/>
          </a:bodyPr>
          <a:lstStyle/>
          <a:p>
            <a:endParaRPr lang="en-US" dirty="0"/>
          </a:p>
          <a:p>
            <a:pPr>
              <a:lnSpc>
                <a:spcPct val="110000"/>
              </a:lnSpc>
            </a:pPr>
            <a:r>
              <a:rPr lang="en-US" dirty="0"/>
              <a:t>There are </a:t>
            </a:r>
            <a:r>
              <a:rPr lang="en-US" b="1" dirty="0"/>
              <a:t>18 Specialty Courts </a:t>
            </a:r>
            <a:r>
              <a:rPr lang="en-US" dirty="0"/>
              <a:t>in Harris County located in the criminal, family and juvenile courthouses.</a:t>
            </a:r>
          </a:p>
          <a:p>
            <a:pPr marL="0" indent="0">
              <a:buNone/>
            </a:pPr>
            <a:endParaRPr lang="en-US" dirty="0"/>
          </a:p>
          <a:p>
            <a:r>
              <a:rPr lang="en-US" b="1" dirty="0">
                <a:solidFill>
                  <a:schemeClr val="accent2">
                    <a:lumMod val="75000"/>
                  </a:schemeClr>
                </a:solidFill>
              </a:rPr>
              <a:t>Adult Courts </a:t>
            </a:r>
            <a:r>
              <a:rPr lang="en-US" dirty="0"/>
              <a:t>include:</a:t>
            </a:r>
          </a:p>
          <a:p>
            <a:pPr lvl="1"/>
            <a:r>
              <a:rPr lang="en-US" b="1" dirty="0">
                <a:solidFill>
                  <a:schemeClr val="accent2">
                    <a:lumMod val="75000"/>
                  </a:schemeClr>
                </a:solidFill>
              </a:rPr>
              <a:t>4 Drug Courts</a:t>
            </a:r>
          </a:p>
          <a:p>
            <a:pPr lvl="1"/>
            <a:r>
              <a:rPr lang="en-US" b="1" dirty="0">
                <a:solidFill>
                  <a:schemeClr val="accent2">
                    <a:lumMod val="75000"/>
                  </a:schemeClr>
                </a:solidFill>
              </a:rPr>
              <a:t>2 Veterans Courts</a:t>
            </a:r>
          </a:p>
          <a:p>
            <a:pPr lvl="1"/>
            <a:r>
              <a:rPr lang="en-US" b="1" dirty="0">
                <a:solidFill>
                  <a:schemeClr val="accent2">
                    <a:lumMod val="75000"/>
                  </a:schemeClr>
                </a:solidFill>
              </a:rPr>
              <a:t>2 Mental Health Courts </a:t>
            </a:r>
          </a:p>
          <a:p>
            <a:pPr lvl="1"/>
            <a:r>
              <a:rPr lang="en-US" b="1" dirty="0">
                <a:solidFill>
                  <a:schemeClr val="accent2">
                    <a:lumMod val="75000"/>
                  </a:schemeClr>
                </a:solidFill>
              </a:rPr>
              <a:t>5 D.W.I. Courts.</a:t>
            </a:r>
          </a:p>
        </p:txBody>
      </p:sp>
    </p:spTree>
    <p:extLst>
      <p:ext uri="{BB962C8B-B14F-4D97-AF65-F5344CB8AC3E}">
        <p14:creationId xmlns:p14="http://schemas.microsoft.com/office/powerpoint/2010/main" val="3898984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7AAFA-6C2E-594A-A6E7-EAD5B3CBFE1E}"/>
              </a:ext>
            </a:extLst>
          </p:cNvPr>
          <p:cNvSpPr>
            <a:spLocks noGrp="1"/>
          </p:cNvSpPr>
          <p:nvPr>
            <p:ph type="title"/>
          </p:nvPr>
        </p:nvSpPr>
        <p:spPr/>
        <p:txBody>
          <a:bodyPr/>
          <a:lstStyle/>
          <a:p>
            <a:r>
              <a:rPr lang="en-US" b="1" u="sng" dirty="0"/>
              <a:t>Specialty Courts in Harris County</a:t>
            </a:r>
          </a:p>
        </p:txBody>
      </p:sp>
      <p:sp>
        <p:nvSpPr>
          <p:cNvPr id="3" name="Content Placeholder 2">
            <a:extLst>
              <a:ext uri="{FF2B5EF4-FFF2-40B4-BE49-F238E27FC236}">
                <a16:creationId xmlns:a16="http://schemas.microsoft.com/office/drawing/2014/main" id="{C8DDEEA1-A1F9-344E-AFDD-E91752109DD1}"/>
              </a:ext>
            </a:extLst>
          </p:cNvPr>
          <p:cNvSpPr>
            <a:spLocks noGrp="1"/>
          </p:cNvSpPr>
          <p:nvPr>
            <p:ph idx="1"/>
          </p:nvPr>
        </p:nvSpPr>
        <p:spPr/>
        <p:txBody>
          <a:bodyPr/>
          <a:lstStyle/>
          <a:p>
            <a:pPr marL="0" indent="0">
              <a:buNone/>
            </a:pPr>
            <a:endParaRPr lang="en-US" dirty="0"/>
          </a:p>
        </p:txBody>
      </p:sp>
      <p:sp>
        <p:nvSpPr>
          <p:cNvPr id="5" name="TextBox 4">
            <a:extLst>
              <a:ext uri="{FF2B5EF4-FFF2-40B4-BE49-F238E27FC236}">
                <a16:creationId xmlns:a16="http://schemas.microsoft.com/office/drawing/2014/main" id="{73DBA226-7270-D744-8E50-AFD324637028}"/>
              </a:ext>
            </a:extLst>
          </p:cNvPr>
          <p:cNvSpPr txBox="1"/>
          <p:nvPr/>
        </p:nvSpPr>
        <p:spPr>
          <a:xfrm>
            <a:off x="838200" y="2016135"/>
            <a:ext cx="10659533" cy="3970318"/>
          </a:xfrm>
          <a:prstGeom prst="rect">
            <a:avLst/>
          </a:prstGeom>
          <a:noFill/>
        </p:spPr>
        <p:txBody>
          <a:bodyPr wrap="square">
            <a:spAutoFit/>
          </a:bodyPr>
          <a:lstStyle/>
          <a:p>
            <a:r>
              <a:rPr lang="en-US" sz="2800" b="1" dirty="0">
                <a:solidFill>
                  <a:srgbClr val="00B050"/>
                </a:solidFill>
              </a:rPr>
              <a:t>Juvenile Courts </a:t>
            </a:r>
            <a:r>
              <a:rPr lang="en-US" sz="2800" dirty="0"/>
              <a:t>include:</a:t>
            </a:r>
          </a:p>
          <a:p>
            <a:endParaRPr lang="en-US" sz="2800" dirty="0"/>
          </a:p>
          <a:p>
            <a:pPr lvl="1"/>
            <a:r>
              <a:rPr lang="en-US" sz="2800" b="1" dirty="0">
                <a:solidFill>
                  <a:srgbClr val="00B050"/>
                </a:solidFill>
              </a:rPr>
              <a:t>Anti-Human Trafficking Court </a:t>
            </a:r>
            <a:r>
              <a:rPr lang="en-US" sz="2800" b="1" dirty="0">
                <a:solidFill>
                  <a:srgbClr val="0070C0"/>
                </a:solidFill>
              </a:rPr>
              <a:t>(CARE Court)</a:t>
            </a:r>
          </a:p>
          <a:p>
            <a:pPr lvl="1"/>
            <a:r>
              <a:rPr lang="en-US" sz="2800" b="1" dirty="0">
                <a:solidFill>
                  <a:srgbClr val="00B050"/>
                </a:solidFill>
              </a:rPr>
              <a:t>Anti-Gang Court </a:t>
            </a:r>
            <a:r>
              <a:rPr lang="en-US" sz="2800" b="1" dirty="0">
                <a:solidFill>
                  <a:srgbClr val="0070C0"/>
                </a:solidFill>
              </a:rPr>
              <a:t>(GRIP Court)</a:t>
            </a:r>
          </a:p>
          <a:p>
            <a:pPr lvl="1"/>
            <a:r>
              <a:rPr lang="en-US" sz="2800" b="1" dirty="0">
                <a:solidFill>
                  <a:srgbClr val="00B050"/>
                </a:solidFill>
              </a:rPr>
              <a:t>Drug Court  </a:t>
            </a:r>
            <a:r>
              <a:rPr lang="en-US" sz="2800" b="1" dirty="0">
                <a:solidFill>
                  <a:srgbClr val="0070C0"/>
                </a:solidFill>
              </a:rPr>
              <a:t>(SOAR Court)</a:t>
            </a:r>
          </a:p>
          <a:p>
            <a:pPr lvl="1"/>
            <a:r>
              <a:rPr lang="en-US" sz="2800" b="1" dirty="0">
                <a:solidFill>
                  <a:srgbClr val="00B050"/>
                </a:solidFill>
              </a:rPr>
              <a:t>Mental Health Court </a:t>
            </a:r>
            <a:r>
              <a:rPr lang="en-US" sz="2800" b="1" dirty="0">
                <a:solidFill>
                  <a:srgbClr val="0070C0"/>
                </a:solidFill>
              </a:rPr>
              <a:t>(360° Court)</a:t>
            </a:r>
          </a:p>
          <a:p>
            <a:pPr lvl="1"/>
            <a:endParaRPr lang="en-US" sz="2800" b="1" dirty="0">
              <a:solidFill>
                <a:srgbClr val="00B050"/>
              </a:solidFill>
            </a:endParaRPr>
          </a:p>
          <a:p>
            <a:r>
              <a:rPr lang="en-US" sz="2800" b="1" dirty="0">
                <a:solidFill>
                  <a:srgbClr val="0070C0"/>
                </a:solidFill>
              </a:rPr>
              <a:t>Family Court </a:t>
            </a:r>
            <a:r>
              <a:rPr lang="en-US" sz="2800" dirty="0"/>
              <a:t>has its own </a:t>
            </a:r>
            <a:r>
              <a:rPr lang="en-US" sz="2800" b="1" dirty="0">
                <a:solidFill>
                  <a:srgbClr val="0070C0"/>
                </a:solidFill>
              </a:rPr>
              <a:t>Drug Court </a:t>
            </a:r>
            <a:r>
              <a:rPr lang="en-US" sz="2800" dirty="0"/>
              <a:t>to assist in family reunification when substance use disorder is present in the family. (Positive Pathway)</a:t>
            </a:r>
          </a:p>
        </p:txBody>
      </p:sp>
    </p:spTree>
    <p:extLst>
      <p:ext uri="{BB962C8B-B14F-4D97-AF65-F5344CB8AC3E}">
        <p14:creationId xmlns:p14="http://schemas.microsoft.com/office/powerpoint/2010/main" val="148852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D819-3EAD-7549-A722-69DEB70A6577}"/>
              </a:ext>
            </a:extLst>
          </p:cNvPr>
          <p:cNvSpPr>
            <a:spLocks noGrp="1"/>
          </p:cNvSpPr>
          <p:nvPr>
            <p:ph type="title"/>
          </p:nvPr>
        </p:nvSpPr>
        <p:spPr/>
        <p:txBody>
          <a:bodyPr/>
          <a:lstStyle/>
          <a:p>
            <a:r>
              <a:rPr lang="en-US" b="1" dirty="0"/>
              <a:t> </a:t>
            </a:r>
            <a:r>
              <a:rPr lang="en-US" b="1" u="sng" dirty="0"/>
              <a:t>Galveston County Courts:</a:t>
            </a:r>
          </a:p>
        </p:txBody>
      </p:sp>
      <p:sp>
        <p:nvSpPr>
          <p:cNvPr id="3" name="Content Placeholder 2">
            <a:extLst>
              <a:ext uri="{FF2B5EF4-FFF2-40B4-BE49-F238E27FC236}">
                <a16:creationId xmlns:a16="http://schemas.microsoft.com/office/drawing/2014/main" id="{3DC98BDA-D33E-FD4C-BACE-C14C6EC6460B}"/>
              </a:ext>
            </a:extLst>
          </p:cNvPr>
          <p:cNvSpPr>
            <a:spLocks noGrp="1"/>
          </p:cNvSpPr>
          <p:nvPr>
            <p:ph idx="1"/>
          </p:nvPr>
        </p:nvSpPr>
        <p:spPr/>
        <p:txBody>
          <a:bodyPr/>
          <a:lstStyle/>
          <a:p>
            <a:pPr marL="0" indent="0">
              <a:buNone/>
            </a:pPr>
            <a:endParaRPr lang="en-US" dirty="0"/>
          </a:p>
          <a:p>
            <a:pPr marL="0" indent="0">
              <a:buNone/>
            </a:pPr>
            <a:r>
              <a:rPr lang="en-US" sz="3600" b="1" dirty="0">
                <a:solidFill>
                  <a:srgbClr val="00B050"/>
                </a:solidFill>
              </a:rPr>
              <a:t> H.O.P.E. Drug Court</a:t>
            </a:r>
          </a:p>
          <a:p>
            <a:pPr marL="0" indent="0">
              <a:buNone/>
            </a:pPr>
            <a:endParaRPr lang="en-US" sz="3000" b="1" dirty="0">
              <a:solidFill>
                <a:srgbClr val="00B050"/>
              </a:solidFill>
            </a:endParaRPr>
          </a:p>
          <a:p>
            <a:pPr marL="0" indent="0">
              <a:buNone/>
            </a:pPr>
            <a:endParaRPr lang="en-US" sz="3000" b="1" dirty="0">
              <a:solidFill>
                <a:srgbClr val="00B050"/>
              </a:solidFill>
            </a:endParaRPr>
          </a:p>
          <a:p>
            <a:pPr marL="0" indent="0">
              <a:buNone/>
            </a:pPr>
            <a:r>
              <a:rPr lang="en-US" sz="3600" b="1" dirty="0">
                <a:solidFill>
                  <a:srgbClr val="00B050"/>
                </a:solidFill>
              </a:rPr>
              <a:t>Felony Mental Health Court</a:t>
            </a:r>
          </a:p>
          <a:p>
            <a:endParaRPr lang="en-US" b="1" dirty="0">
              <a:solidFill>
                <a:srgbClr val="00B050"/>
              </a:solidFill>
            </a:endParaRPr>
          </a:p>
        </p:txBody>
      </p:sp>
    </p:spTree>
    <p:extLst>
      <p:ext uri="{BB962C8B-B14F-4D97-AF65-F5344CB8AC3E}">
        <p14:creationId xmlns:p14="http://schemas.microsoft.com/office/powerpoint/2010/main" val="2370140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79013-62E3-A04F-9168-3EB3D618647A}"/>
              </a:ext>
            </a:extLst>
          </p:cNvPr>
          <p:cNvSpPr>
            <a:spLocks noGrp="1"/>
          </p:cNvSpPr>
          <p:nvPr>
            <p:ph type="title"/>
          </p:nvPr>
        </p:nvSpPr>
        <p:spPr/>
        <p:txBody>
          <a:bodyPr/>
          <a:lstStyle/>
          <a:p>
            <a:r>
              <a:rPr lang="en-US" b="1" u="sng" dirty="0"/>
              <a:t>Organizational History </a:t>
            </a:r>
          </a:p>
        </p:txBody>
      </p:sp>
      <p:sp>
        <p:nvSpPr>
          <p:cNvPr id="3" name="Content Placeholder 2">
            <a:extLst>
              <a:ext uri="{FF2B5EF4-FFF2-40B4-BE49-F238E27FC236}">
                <a16:creationId xmlns:a16="http://schemas.microsoft.com/office/drawing/2014/main" id="{BBC8D0D2-E4F2-494C-A1EF-1C1B213A51C6}"/>
              </a:ext>
            </a:extLst>
          </p:cNvPr>
          <p:cNvSpPr>
            <a:spLocks noGrp="1"/>
          </p:cNvSpPr>
          <p:nvPr>
            <p:ph idx="1"/>
          </p:nvPr>
        </p:nvSpPr>
        <p:spPr/>
        <p:txBody>
          <a:bodyPr>
            <a:normAutofit/>
          </a:bodyPr>
          <a:lstStyle/>
          <a:p>
            <a:r>
              <a:rPr lang="en-US" dirty="0"/>
              <a:t>In 2003, the organization</a:t>
            </a:r>
            <a:r>
              <a:rPr lang="en-US" b="1" dirty="0"/>
              <a:t> </a:t>
            </a:r>
            <a:r>
              <a:rPr lang="en-US" dirty="0"/>
              <a:t>was founded by members of </a:t>
            </a:r>
            <a:r>
              <a:rPr lang="en-US" b="1" dirty="0">
                <a:solidFill>
                  <a:srgbClr val="00B050"/>
                </a:solidFill>
              </a:rPr>
              <a:t>Emerson Unitarian Universalist Church</a:t>
            </a:r>
            <a:r>
              <a:rPr lang="en-US" b="1" dirty="0"/>
              <a:t>.</a:t>
            </a:r>
          </a:p>
          <a:p>
            <a:endParaRPr lang="en-US" b="1" dirty="0"/>
          </a:p>
          <a:p>
            <a:r>
              <a:rPr lang="en-US" dirty="0"/>
              <a:t>In 2006, it was incorporated as an independent, tax-exempt nonprofit as </a:t>
            </a:r>
            <a:r>
              <a:rPr lang="en-US" b="1" dirty="0">
                <a:solidFill>
                  <a:srgbClr val="00B050"/>
                </a:solidFill>
              </a:rPr>
              <a:t>Harris County Drug Court Foundation</a:t>
            </a:r>
          </a:p>
          <a:p>
            <a:endParaRPr lang="en-US" dirty="0">
              <a:solidFill>
                <a:srgbClr val="6FBB42"/>
              </a:solidFill>
            </a:endParaRPr>
          </a:p>
          <a:p>
            <a:r>
              <a:rPr lang="en-US" dirty="0"/>
              <a:t>The organization was led by a volunteer Board of Directors with no staff and no operational budget.</a:t>
            </a:r>
          </a:p>
        </p:txBody>
      </p:sp>
    </p:spTree>
    <p:extLst>
      <p:ext uri="{BB962C8B-B14F-4D97-AF65-F5344CB8AC3E}">
        <p14:creationId xmlns:p14="http://schemas.microsoft.com/office/powerpoint/2010/main" val="274817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C59EB-A326-48CE-88B7-B2C916980C4C}"/>
              </a:ext>
            </a:extLst>
          </p:cNvPr>
          <p:cNvSpPr>
            <a:spLocks noGrp="1"/>
          </p:cNvSpPr>
          <p:nvPr>
            <p:ph type="title"/>
          </p:nvPr>
        </p:nvSpPr>
        <p:spPr/>
        <p:txBody>
          <a:bodyPr/>
          <a:lstStyle/>
          <a:p>
            <a:r>
              <a:rPr lang="en-US" b="1" u="sng" dirty="0"/>
              <a:t>Capacity Building</a:t>
            </a:r>
          </a:p>
        </p:txBody>
      </p:sp>
      <p:sp>
        <p:nvSpPr>
          <p:cNvPr id="3" name="Content Placeholder 2">
            <a:extLst>
              <a:ext uri="{FF2B5EF4-FFF2-40B4-BE49-F238E27FC236}">
                <a16:creationId xmlns:a16="http://schemas.microsoft.com/office/drawing/2014/main" id="{5EC375B7-DA17-4B1F-9405-1797261151ED}"/>
              </a:ext>
            </a:extLst>
          </p:cNvPr>
          <p:cNvSpPr>
            <a:spLocks noGrp="1"/>
          </p:cNvSpPr>
          <p:nvPr>
            <p:ph idx="1"/>
          </p:nvPr>
        </p:nvSpPr>
        <p:spPr/>
        <p:txBody>
          <a:bodyPr>
            <a:normAutofit/>
          </a:bodyPr>
          <a:lstStyle/>
          <a:p>
            <a:r>
              <a:rPr lang="en-US" sz="3200" dirty="0"/>
              <a:t>In </a:t>
            </a:r>
            <a:r>
              <a:rPr lang="en-US" sz="3200" dirty="0">
                <a:solidFill>
                  <a:srgbClr val="6FBB42"/>
                </a:solidFill>
              </a:rPr>
              <a:t>2018</a:t>
            </a:r>
            <a:r>
              <a:rPr lang="en-US" sz="3200" dirty="0"/>
              <a:t>, the Board of Directors decided it could do much more to help individuals in </a:t>
            </a:r>
            <a:r>
              <a:rPr lang="en-US" sz="3200" b="1" dirty="0"/>
              <a:t>Harris County Specialty Courts </a:t>
            </a:r>
            <a:r>
              <a:rPr lang="en-US" sz="3200" dirty="0"/>
              <a:t>and began a capacity building campaign.</a:t>
            </a:r>
          </a:p>
          <a:p>
            <a:pPr marL="0" indent="0">
              <a:buNone/>
            </a:pPr>
            <a:endParaRPr lang="en-US" sz="3200" dirty="0"/>
          </a:p>
          <a:p>
            <a:r>
              <a:rPr lang="en-US" sz="3200" dirty="0"/>
              <a:t>In</a:t>
            </a:r>
            <a:r>
              <a:rPr lang="en-US" sz="3200" dirty="0">
                <a:solidFill>
                  <a:srgbClr val="6FBB42"/>
                </a:solidFill>
              </a:rPr>
              <a:t> 2019</a:t>
            </a:r>
            <a:r>
              <a:rPr lang="en-US" sz="3200" dirty="0"/>
              <a:t>, the organization </a:t>
            </a:r>
          </a:p>
          <a:p>
            <a:pPr lvl="1"/>
            <a:r>
              <a:rPr lang="en-US" sz="3200" dirty="0"/>
              <a:t>Established an annual operating budget.</a:t>
            </a:r>
          </a:p>
          <a:p>
            <a:pPr lvl="1"/>
            <a:r>
              <a:rPr lang="en-US" sz="3200" dirty="0"/>
              <a:t>Began a fundraising program.</a:t>
            </a:r>
          </a:p>
          <a:p>
            <a:pPr lvl="1"/>
            <a:r>
              <a:rPr lang="en-US" sz="3200" dirty="0"/>
              <a:t>Hired its first President/CEO.</a:t>
            </a:r>
          </a:p>
          <a:p>
            <a:pPr marL="0" indent="0">
              <a:buNone/>
            </a:pPr>
            <a:endParaRPr lang="en-US" sz="3600" dirty="0"/>
          </a:p>
          <a:p>
            <a:endParaRPr lang="en-US" dirty="0"/>
          </a:p>
        </p:txBody>
      </p:sp>
    </p:spTree>
    <p:extLst>
      <p:ext uri="{BB962C8B-B14F-4D97-AF65-F5344CB8AC3E}">
        <p14:creationId xmlns:p14="http://schemas.microsoft.com/office/powerpoint/2010/main" val="23501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BDFC9-CB93-9343-97EA-7830A2E78836}"/>
              </a:ext>
            </a:extLst>
          </p:cNvPr>
          <p:cNvSpPr>
            <a:spLocks noGrp="1"/>
          </p:cNvSpPr>
          <p:nvPr>
            <p:ph type="title"/>
          </p:nvPr>
        </p:nvSpPr>
        <p:spPr/>
        <p:txBody>
          <a:bodyPr/>
          <a:lstStyle/>
          <a:p>
            <a:r>
              <a:rPr lang="en-US" b="1" u="sng" dirty="0"/>
              <a:t>Expansion</a:t>
            </a:r>
            <a:r>
              <a:rPr lang="en-US" dirty="0"/>
              <a:t>	</a:t>
            </a:r>
          </a:p>
        </p:txBody>
      </p:sp>
      <p:sp>
        <p:nvSpPr>
          <p:cNvPr id="3" name="Content Placeholder 2">
            <a:extLst>
              <a:ext uri="{FF2B5EF4-FFF2-40B4-BE49-F238E27FC236}">
                <a16:creationId xmlns:a16="http://schemas.microsoft.com/office/drawing/2014/main" id="{8D45068C-E58F-E145-8F21-08A3B05BF960}"/>
              </a:ext>
            </a:extLst>
          </p:cNvPr>
          <p:cNvSpPr>
            <a:spLocks noGrp="1"/>
          </p:cNvSpPr>
          <p:nvPr>
            <p:ph idx="1"/>
          </p:nvPr>
        </p:nvSpPr>
        <p:spPr/>
        <p:txBody>
          <a:bodyPr>
            <a:normAutofit/>
          </a:bodyPr>
          <a:lstStyle/>
          <a:p>
            <a:endParaRPr lang="en-US" sz="3300" dirty="0"/>
          </a:p>
          <a:p>
            <a:pPr marL="0" indent="0">
              <a:buNone/>
            </a:pPr>
            <a:r>
              <a:rPr lang="en-US" sz="3300" dirty="0"/>
              <a:t>By early 2020, the organization</a:t>
            </a:r>
            <a:r>
              <a:rPr lang="en-US" sz="3300" b="1" dirty="0"/>
              <a:t> </a:t>
            </a:r>
            <a:r>
              <a:rPr lang="en-US" sz="3300" dirty="0"/>
              <a:t>expanded support to </a:t>
            </a:r>
            <a:r>
              <a:rPr lang="en-US" sz="3300" b="1" dirty="0"/>
              <a:t>all 18 Harris County Specialty Courts </a:t>
            </a:r>
            <a:r>
              <a:rPr lang="en-US" sz="3300" dirty="0"/>
              <a:t>by signing MOUs with the directors of the Adult and Juvenile CSCD Directors, as well as the Family Court judge.</a:t>
            </a:r>
          </a:p>
          <a:p>
            <a:endParaRPr lang="en-US" sz="3300" dirty="0"/>
          </a:p>
          <a:p>
            <a:r>
              <a:rPr lang="en-US" sz="3300" dirty="0"/>
              <a:t>How to structure and process requests from 18 courts?</a:t>
            </a:r>
          </a:p>
          <a:p>
            <a:endParaRPr lang="en-US" sz="3300" dirty="0"/>
          </a:p>
          <a:p>
            <a:pPr marL="0" indent="0">
              <a:buNone/>
            </a:pPr>
            <a:endParaRPr lang="en-US" sz="3200" dirty="0"/>
          </a:p>
        </p:txBody>
      </p:sp>
    </p:spTree>
    <p:extLst>
      <p:ext uri="{BB962C8B-B14F-4D97-AF65-F5344CB8AC3E}">
        <p14:creationId xmlns:p14="http://schemas.microsoft.com/office/powerpoint/2010/main" val="1930533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D1B68-E7DA-E14A-9978-320AA4469964}"/>
              </a:ext>
            </a:extLst>
          </p:cNvPr>
          <p:cNvSpPr>
            <a:spLocks noGrp="1"/>
          </p:cNvSpPr>
          <p:nvPr>
            <p:ph type="title"/>
          </p:nvPr>
        </p:nvSpPr>
        <p:spPr/>
        <p:txBody>
          <a:bodyPr/>
          <a:lstStyle/>
          <a:p>
            <a:r>
              <a:rPr lang="en-US" b="1" u="sng" dirty="0"/>
              <a:t>Courts Alliance Council (CAC)</a:t>
            </a:r>
          </a:p>
        </p:txBody>
      </p:sp>
      <p:sp>
        <p:nvSpPr>
          <p:cNvPr id="3" name="Content Placeholder 2">
            <a:extLst>
              <a:ext uri="{FF2B5EF4-FFF2-40B4-BE49-F238E27FC236}">
                <a16:creationId xmlns:a16="http://schemas.microsoft.com/office/drawing/2014/main" id="{A392CF4E-EA27-EF45-8A7D-9038F7CDE63A}"/>
              </a:ext>
            </a:extLst>
          </p:cNvPr>
          <p:cNvSpPr>
            <a:spLocks noGrp="1"/>
          </p:cNvSpPr>
          <p:nvPr>
            <p:ph idx="1"/>
          </p:nvPr>
        </p:nvSpPr>
        <p:spPr/>
        <p:txBody>
          <a:bodyPr>
            <a:normAutofit/>
          </a:bodyPr>
          <a:lstStyle/>
          <a:p>
            <a:r>
              <a:rPr lang="en-US" dirty="0"/>
              <a:t>Comprised of a representative for each group of Specialty Courts  for a total of 7 members</a:t>
            </a:r>
          </a:p>
          <a:p>
            <a:endParaRPr lang="en-US" dirty="0"/>
          </a:p>
          <a:p>
            <a:r>
              <a:rPr lang="en-US" dirty="0"/>
              <a:t>Responsibilities:</a:t>
            </a:r>
          </a:p>
          <a:p>
            <a:pPr lvl="2"/>
            <a:r>
              <a:rPr lang="en-US" dirty="0"/>
              <a:t>Meet with the Justice Forward team quarterly</a:t>
            </a:r>
          </a:p>
          <a:p>
            <a:pPr lvl="2"/>
            <a:r>
              <a:rPr lang="en-US" dirty="0"/>
              <a:t>Provide reports to the Board of Directors</a:t>
            </a:r>
          </a:p>
          <a:p>
            <a:pPr lvl="2"/>
            <a:r>
              <a:rPr lang="en-US" dirty="0"/>
              <a:t>Submit requests on behalf of the clients</a:t>
            </a:r>
          </a:p>
          <a:p>
            <a:pPr lvl="2"/>
            <a:r>
              <a:rPr lang="en-US" dirty="0"/>
              <a:t>Keep a log of all assistance received throughout the year</a:t>
            </a:r>
          </a:p>
          <a:p>
            <a:pPr lvl="2"/>
            <a:r>
              <a:rPr lang="en-US" dirty="0"/>
              <a:t>Provide data upon request</a:t>
            </a:r>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35342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2341</TotalTime>
  <Words>623</Words>
  <Application>Microsoft Macintosh PowerPoint</Application>
  <PresentationFormat>Widescreen</PresentationFormat>
  <Paragraphs>132</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  Overview of Justice Forward  </vt:lpstr>
      <vt:lpstr>Our Mission </vt:lpstr>
      <vt:lpstr>Specialty Courts in Harris County</vt:lpstr>
      <vt:lpstr>Specialty Courts in Harris County</vt:lpstr>
      <vt:lpstr> Galveston County Courts:</vt:lpstr>
      <vt:lpstr>Organizational History </vt:lpstr>
      <vt:lpstr>Capacity Building</vt:lpstr>
      <vt:lpstr>Expansion </vt:lpstr>
      <vt:lpstr>Courts Alliance Council (CAC)</vt:lpstr>
      <vt:lpstr> Organizational Chart</vt:lpstr>
      <vt:lpstr>Processing Requests </vt:lpstr>
      <vt:lpstr>New Brand and Tagline</vt:lpstr>
      <vt:lpstr>Areas of Assistance </vt:lpstr>
      <vt:lpstr>The Shift To Programming</vt:lpstr>
      <vt:lpstr>2022 Programs</vt:lpstr>
      <vt:lpstr>The Partners</vt:lpstr>
      <vt:lpstr>Sober Chili Cookoff</vt:lpstr>
      <vt:lpstr>PowerPoint Presentation</vt:lpstr>
      <vt:lpstr>PowerPoint Presentation</vt:lpstr>
      <vt:lpstr>PowerPoint Presentation</vt:lpstr>
      <vt:lpstr>Next PSP Event:</vt:lpstr>
      <vt:lpstr>Alumni Outreach Program </vt:lpstr>
      <vt:lpstr>Growing Justice</vt:lpstr>
      <vt:lpstr>Expansion to Galveston County</vt:lpstr>
      <vt:lpstr>Freddie Johnson</vt:lpstr>
      <vt:lpstr> Devon Anderson devon@justiceforwardtx.org 713.899.9893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BJ Strew</dc:creator>
  <cp:lastModifiedBy>Sam Anderson</cp:lastModifiedBy>
  <cp:revision>45</cp:revision>
  <dcterms:created xsi:type="dcterms:W3CDTF">2020-03-12T18:16:49Z</dcterms:created>
  <dcterms:modified xsi:type="dcterms:W3CDTF">2022-04-01T16:57:44Z</dcterms:modified>
</cp:coreProperties>
</file>